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2" r:id="rId3"/>
    <p:sldId id="259" r:id="rId4"/>
    <p:sldId id="261" r:id="rId5"/>
    <p:sldId id="262" r:id="rId6"/>
    <p:sldId id="264" r:id="rId7"/>
    <p:sldId id="265" r:id="rId8"/>
    <p:sldId id="266" r:id="rId9"/>
    <p:sldId id="268" r:id="rId10"/>
    <p:sldId id="269" r:id="rId11"/>
    <p:sldId id="270" r:id="rId12"/>
    <p:sldId id="273" r:id="rId13"/>
    <p:sldId id="27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84" autoAdjust="0"/>
    <p:restoredTop sz="81061" autoAdjust="0"/>
  </p:normalViewPr>
  <p:slideViewPr>
    <p:cSldViewPr showGuides="1">
      <p:cViewPr varScale="1">
        <p:scale>
          <a:sx n="44" d="100"/>
          <a:sy n="44" d="100"/>
        </p:scale>
        <p:origin x="-902"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AF0D8F-1B34-498B-9622-AED94680C6CC}" type="datetimeFigureOut">
              <a:rPr lang="en-US" smtClean="0"/>
              <a:t>10/28/2009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434AC2-9670-4BD6-B81C-1C263B0779D6}"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a:t>
            </a:r>
            <a:r>
              <a:rPr lang="en-US" baseline="0" dirty="0" smtClean="0"/>
              <a:t> you for watching my presentation illustrating Gagne’s nine events of instruction.  On Saturday, I will be presenting my video game from my games and simulations class at Harrisburg University.  I wanted to identify Gagne’s Nine events of instruction during my presentation.  Here is a shortened version of what I will be presenting on Saturday.</a:t>
            </a:r>
            <a:endParaRPr lang="en-US" dirty="0"/>
          </a:p>
        </p:txBody>
      </p:sp>
      <p:sp>
        <p:nvSpPr>
          <p:cNvPr id="4" name="Slide Number Placeholder 3"/>
          <p:cNvSpPr>
            <a:spLocks noGrp="1"/>
          </p:cNvSpPr>
          <p:nvPr>
            <p:ph type="sldNum" sz="quarter" idx="10"/>
          </p:nvPr>
        </p:nvSpPr>
        <p:spPr/>
        <p:txBody>
          <a:bodyPr/>
          <a:lstStyle/>
          <a:p>
            <a:fld id="{B3434AC2-9670-4BD6-B81C-1C263B0779D6}" type="slidenum">
              <a:rPr lang="en-US" smtClean="0"/>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part of my presentation, I was inspired by our class to identify</a:t>
            </a:r>
            <a:r>
              <a:rPr lang="en-US" baseline="0" dirty="0" smtClean="0"/>
              <a:t> </a:t>
            </a:r>
            <a:r>
              <a:rPr lang="en-US" dirty="0" smtClean="0"/>
              <a:t>Gagne’s nine levels of instruction in</a:t>
            </a:r>
            <a:r>
              <a:rPr lang="en-US" baseline="0" dirty="0" smtClean="0"/>
              <a:t> my video game.  I wanted to make sure that all of the nine events of instruction were identified and if not, make any necessary changes before my final presentation.  </a:t>
            </a:r>
            <a:r>
              <a:rPr lang="en-US" dirty="0" smtClean="0"/>
              <a:t>This provided me an outline</a:t>
            </a:r>
            <a:r>
              <a:rPr lang="en-US" baseline="0" dirty="0" smtClean="0"/>
              <a:t> illustrating the more relevant points of the video game as an asynchronous e-learning tool.</a:t>
            </a:r>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B3434AC2-9670-4BD6-B81C-1C263B0779D6}" type="slidenum">
              <a:rPr lang="en-US" smtClean="0"/>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3434AC2-9670-4BD6-B81C-1C263B0779D6}" type="slidenum">
              <a:rPr lang="en-US" smtClean="0"/>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One of the games introduces the concept of touch math which is helpful for reducing finger counting.  On the left are the examples of the math buddies.  Orange dots will condition the children to click once while the swirly blue dots condition the children to click twice.  </a:t>
            </a:r>
            <a:endParaRPr lang="en-US" dirty="0"/>
          </a:p>
        </p:txBody>
      </p:sp>
      <p:sp>
        <p:nvSpPr>
          <p:cNvPr id="4" name="Slide Number Placeholder 3"/>
          <p:cNvSpPr>
            <a:spLocks noGrp="1"/>
          </p:cNvSpPr>
          <p:nvPr>
            <p:ph type="sldNum" sz="quarter" idx="10"/>
          </p:nvPr>
        </p:nvSpPr>
        <p:spPr/>
        <p:txBody>
          <a:bodyPr/>
          <a:lstStyle/>
          <a:p>
            <a:fld id="{B3434AC2-9670-4BD6-B81C-1C263B0779D6}" type="slidenum">
              <a:rPr lang="en-US" smtClean="0"/>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434AC2-9670-4BD6-B81C-1C263B0779D6}" type="slidenum">
              <a:rPr lang="en-US" smtClean="0"/>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2F06B-8E51-4EE4-81F6-7CC1191B81EE}" type="datetimeFigureOut">
              <a:rPr lang="en-US" smtClean="0"/>
              <a:pPr/>
              <a:t>10/28/2009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A76D071-DCE1-4529-BE32-3BA344C2922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42F06B-8E51-4EE4-81F6-7CC1191B81EE}" type="datetimeFigureOut">
              <a:rPr lang="en-US" smtClean="0"/>
              <a:pPr/>
              <a:t>10/28/2009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76D071-DCE1-4529-BE32-3BA344C292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media/audio1.wav"/><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audio" Target="../media/audio14.wav"/><Relationship Id="rId3" Type="http://schemas.openxmlformats.org/officeDocument/2006/relationships/image" Target="../media/image6.jpeg"/><Relationship Id="rId7" Type="http://schemas.openxmlformats.org/officeDocument/2006/relationships/image" Target="../media/image44.gif"/><Relationship Id="rId12" Type="http://schemas.openxmlformats.org/officeDocument/2006/relationships/image" Target="../media/image51.jpeg"/><Relationship Id="rId17" Type="http://schemas.openxmlformats.org/officeDocument/2006/relationships/image" Target="../media/image54.png"/><Relationship Id="rId2" Type="http://schemas.openxmlformats.org/officeDocument/2006/relationships/slideLayout" Target="../slideLayouts/slideLayout2.xml"/><Relationship Id="rId16" Type="http://schemas.openxmlformats.org/officeDocument/2006/relationships/image" Target="../media/image53.png"/><Relationship Id="rId1" Type="http://schemas.openxmlformats.org/officeDocument/2006/relationships/audio" Target="../media/audio18.wav"/><Relationship Id="rId6" Type="http://schemas.openxmlformats.org/officeDocument/2006/relationships/image" Target="../media/image43.gif"/><Relationship Id="rId11" Type="http://schemas.openxmlformats.org/officeDocument/2006/relationships/audio" Target="../media/audio21.wav"/><Relationship Id="rId5" Type="http://schemas.openxmlformats.org/officeDocument/2006/relationships/image" Target="../media/image49.jpeg"/><Relationship Id="rId15" Type="http://schemas.openxmlformats.org/officeDocument/2006/relationships/audio" Target="../media/audio22.wav"/><Relationship Id="rId10" Type="http://schemas.openxmlformats.org/officeDocument/2006/relationships/image" Target="../media/image50.jpeg"/><Relationship Id="rId4" Type="http://schemas.openxmlformats.org/officeDocument/2006/relationships/audio" Target="../media/audio19.wav"/><Relationship Id="rId9" Type="http://schemas.openxmlformats.org/officeDocument/2006/relationships/audio" Target="../media/audio20.wav"/><Relationship Id="rId14" Type="http://schemas.openxmlformats.org/officeDocument/2006/relationships/image" Target="../media/image52.png"/></Relationships>
</file>

<file path=ppt/slides/_rels/slide11.xml.rels><?xml version="1.0" encoding="UTF-8" standalone="yes"?>
<Relationships xmlns="http://schemas.openxmlformats.org/package/2006/relationships"><Relationship Id="rId8" Type="http://schemas.openxmlformats.org/officeDocument/2006/relationships/image" Target="../media/image44.gif"/><Relationship Id="rId13" Type="http://schemas.openxmlformats.org/officeDocument/2006/relationships/image" Target="../media/image59.png"/><Relationship Id="rId3" Type="http://schemas.openxmlformats.org/officeDocument/2006/relationships/image" Target="../media/image6.jpeg"/><Relationship Id="rId7" Type="http://schemas.openxmlformats.org/officeDocument/2006/relationships/image" Target="../media/image43.gif"/><Relationship Id="rId12" Type="http://schemas.openxmlformats.org/officeDocument/2006/relationships/image" Target="../media/image58.gif"/><Relationship Id="rId2" Type="http://schemas.openxmlformats.org/officeDocument/2006/relationships/slideLayout" Target="../slideLayouts/slideLayout2.xml"/><Relationship Id="rId1" Type="http://schemas.openxmlformats.org/officeDocument/2006/relationships/audio" Target="../media/audio23.wav"/><Relationship Id="rId6" Type="http://schemas.openxmlformats.org/officeDocument/2006/relationships/image" Target="../media/image57.jpeg"/><Relationship Id="rId11" Type="http://schemas.openxmlformats.org/officeDocument/2006/relationships/audio" Target="../media/audio14.wav"/><Relationship Id="rId5" Type="http://schemas.openxmlformats.org/officeDocument/2006/relationships/image" Target="../media/image56.jpeg"/><Relationship Id="rId10" Type="http://schemas.openxmlformats.org/officeDocument/2006/relationships/image" Target="../media/image45.gif"/><Relationship Id="rId4" Type="http://schemas.openxmlformats.org/officeDocument/2006/relationships/image" Target="../media/image55.gif"/><Relationship Id="rId9" Type="http://schemas.openxmlformats.org/officeDocument/2006/relationships/audio" Target="../media/audio10.wav"/></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audio" Target="../media/audio24.wav"/><Relationship Id="rId5" Type="http://schemas.openxmlformats.org/officeDocument/2006/relationships/image" Target="../media/image61.png"/><Relationship Id="rId4" Type="http://schemas.openxmlformats.org/officeDocument/2006/relationships/image" Target="../media/image6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audio" Target="file:///H:\09%2006%20math%20buddies%20package\math%20buddies%20mp3%20files\supermarketsweep-1.mp3" TargetMode="Externa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audio" Target="file:///H:\09%2006%20math%20buddies%20package\math%20buddies%20mp3%20files\supermarketsweep.mp3" TargetMode="External"/><Relationship Id="rId1" Type="http://schemas.openxmlformats.org/officeDocument/2006/relationships/audio" Target="file:///C:\Users\Angela%20Rupert\Desktop\09%2006%20math%20buddies\math%20buddies%20mp3%20files\supermarketsweep.mp3" TargetMode="External"/><Relationship Id="rId6" Type="http://schemas.openxmlformats.org/officeDocument/2006/relationships/notesSlide" Target="../notesSlides/notesSlide2.xml"/><Relationship Id="rId11" Type="http://schemas.openxmlformats.org/officeDocument/2006/relationships/image" Target="../media/image7.jpeg"/><Relationship Id="rId5" Type="http://schemas.openxmlformats.org/officeDocument/2006/relationships/slideLayout" Target="../slideLayouts/slideLayout1.xml"/><Relationship Id="rId10" Type="http://schemas.openxmlformats.org/officeDocument/2006/relationships/image" Target="../media/image6.jpeg"/><Relationship Id="rId4" Type="http://schemas.openxmlformats.org/officeDocument/2006/relationships/audio" Target="../media/audio2.wav"/><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image" Target="../media/image10.jpeg"/><Relationship Id="rId2" Type="http://schemas.openxmlformats.org/officeDocument/2006/relationships/audio" Target="../media/audio4.wav"/><Relationship Id="rId1" Type="http://schemas.openxmlformats.org/officeDocument/2006/relationships/audio" Target="../media/audio3.wav"/><Relationship Id="rId6" Type="http://schemas.openxmlformats.org/officeDocument/2006/relationships/image" Target="../media/image9.jpeg"/><Relationship Id="rId5" Type="http://schemas.openxmlformats.org/officeDocument/2006/relationships/audio" Target="../media/audio5.wav"/><Relationship Id="rId4" Type="http://schemas.openxmlformats.org/officeDocument/2006/relationships/notesSlide" Target="../notesSlides/notesSlide3.xml"/><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media/audio6.wav"/><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audio" Target="../media/audio7.wav"/><Relationship Id="rId6" Type="http://schemas.openxmlformats.org/officeDocument/2006/relationships/audio" Target="../media/audio8.wav"/><Relationship Id="rId5" Type="http://schemas.openxmlformats.org/officeDocument/2006/relationships/image" Target="../media/image17.wmf"/><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8" Type="http://schemas.openxmlformats.org/officeDocument/2006/relationships/image" Target="../media/image21.gif"/><Relationship Id="rId3" Type="http://schemas.openxmlformats.org/officeDocument/2006/relationships/notesSlide" Target="../notesSlides/notesSlide4.xml"/><Relationship Id="rId7" Type="http://schemas.openxmlformats.org/officeDocument/2006/relationships/audio" Target="../media/audio10.wav"/><Relationship Id="rId2" Type="http://schemas.openxmlformats.org/officeDocument/2006/relationships/slideLayout" Target="../slideLayouts/slideLayout2.xml"/><Relationship Id="rId1" Type="http://schemas.openxmlformats.org/officeDocument/2006/relationships/audio" Target="../media/audio9.wav"/><Relationship Id="rId6" Type="http://schemas.openxmlformats.org/officeDocument/2006/relationships/image" Target="../media/image20.jpeg"/><Relationship Id="rId11" Type="http://schemas.openxmlformats.org/officeDocument/2006/relationships/image" Target="../media/image23.png"/><Relationship Id="rId5" Type="http://schemas.openxmlformats.org/officeDocument/2006/relationships/image" Target="../media/image19.jpeg"/><Relationship Id="rId10" Type="http://schemas.openxmlformats.org/officeDocument/2006/relationships/image" Target="../media/image22.gif"/><Relationship Id="rId4" Type="http://schemas.openxmlformats.org/officeDocument/2006/relationships/image" Target="../media/image6.jpeg"/><Relationship Id="rId9" Type="http://schemas.openxmlformats.org/officeDocument/2006/relationships/audio" Target="../media/audio11.wav"/></Relationships>
</file>

<file path=ppt/slides/_rels/slide7.x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audio" Target="../media/audio14.wav"/><Relationship Id="rId18" Type="http://schemas.openxmlformats.org/officeDocument/2006/relationships/image" Target="../media/image32.gif"/><Relationship Id="rId3" Type="http://schemas.openxmlformats.org/officeDocument/2006/relationships/notesSlide" Target="../notesSlides/notesSlide5.xml"/><Relationship Id="rId21" Type="http://schemas.openxmlformats.org/officeDocument/2006/relationships/image" Target="../media/image35.gif"/><Relationship Id="rId7" Type="http://schemas.openxmlformats.org/officeDocument/2006/relationships/audio" Target="../media/audio11.wav"/><Relationship Id="rId12" Type="http://schemas.openxmlformats.org/officeDocument/2006/relationships/image" Target="../media/image28.wmf"/><Relationship Id="rId17" Type="http://schemas.openxmlformats.org/officeDocument/2006/relationships/image" Target="../media/image21.gif"/><Relationship Id="rId25" Type="http://schemas.openxmlformats.org/officeDocument/2006/relationships/image" Target="../media/image38.png"/><Relationship Id="rId2" Type="http://schemas.openxmlformats.org/officeDocument/2006/relationships/slideLayout" Target="../slideLayouts/slideLayout2.xml"/><Relationship Id="rId16" Type="http://schemas.openxmlformats.org/officeDocument/2006/relationships/image" Target="../media/image31.wmf"/><Relationship Id="rId20" Type="http://schemas.openxmlformats.org/officeDocument/2006/relationships/image" Target="../media/image34.gif"/><Relationship Id="rId1" Type="http://schemas.openxmlformats.org/officeDocument/2006/relationships/audio" Target="../media/audio12.wav"/><Relationship Id="rId6" Type="http://schemas.openxmlformats.org/officeDocument/2006/relationships/image" Target="../media/image25.wmf"/><Relationship Id="rId11" Type="http://schemas.openxmlformats.org/officeDocument/2006/relationships/audio" Target="../media/audio13.wav"/><Relationship Id="rId24" Type="http://schemas.openxmlformats.org/officeDocument/2006/relationships/image" Target="../media/image37.gif"/><Relationship Id="rId5" Type="http://schemas.openxmlformats.org/officeDocument/2006/relationships/image" Target="../media/image24.jpeg"/><Relationship Id="rId15" Type="http://schemas.openxmlformats.org/officeDocument/2006/relationships/image" Target="../media/image30.wmf"/><Relationship Id="rId23" Type="http://schemas.openxmlformats.org/officeDocument/2006/relationships/image" Target="../media/image22.gif"/><Relationship Id="rId10" Type="http://schemas.openxmlformats.org/officeDocument/2006/relationships/image" Target="../media/image17.wmf"/><Relationship Id="rId19" Type="http://schemas.openxmlformats.org/officeDocument/2006/relationships/image" Target="../media/image33.gif"/><Relationship Id="rId4" Type="http://schemas.openxmlformats.org/officeDocument/2006/relationships/image" Target="../media/image6.jpeg"/><Relationship Id="rId9" Type="http://schemas.openxmlformats.org/officeDocument/2006/relationships/image" Target="../media/image27.wmf"/><Relationship Id="rId14" Type="http://schemas.openxmlformats.org/officeDocument/2006/relationships/image" Target="../media/image29.wmf"/><Relationship Id="rId22" Type="http://schemas.openxmlformats.org/officeDocument/2006/relationships/image" Target="../media/image36.gif"/></Relationships>
</file>

<file path=ppt/slides/_rels/slide8.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6.jpeg"/><Relationship Id="rId7" Type="http://schemas.openxmlformats.org/officeDocument/2006/relationships/image" Target="../media/image41.jpeg"/><Relationship Id="rId12" Type="http://schemas.openxmlformats.org/officeDocument/2006/relationships/image" Target="../media/image46.png"/><Relationship Id="rId2" Type="http://schemas.openxmlformats.org/officeDocument/2006/relationships/slideLayout" Target="../slideLayouts/slideLayout2.xml"/><Relationship Id="rId1" Type="http://schemas.openxmlformats.org/officeDocument/2006/relationships/audio" Target="../media/audio15.wav"/><Relationship Id="rId6" Type="http://schemas.openxmlformats.org/officeDocument/2006/relationships/audio" Target="../media/audio16.wav"/><Relationship Id="rId11" Type="http://schemas.openxmlformats.org/officeDocument/2006/relationships/image" Target="../media/image45.gif"/><Relationship Id="rId5" Type="http://schemas.openxmlformats.org/officeDocument/2006/relationships/image" Target="../media/image40.jpeg"/><Relationship Id="rId10" Type="http://schemas.openxmlformats.org/officeDocument/2006/relationships/image" Target="../media/image44.gif"/><Relationship Id="rId4" Type="http://schemas.openxmlformats.org/officeDocument/2006/relationships/image" Target="../media/image39.jpeg"/><Relationship Id="rId9" Type="http://schemas.openxmlformats.org/officeDocument/2006/relationships/image" Target="../media/image43.gif"/></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audio" Target="../media/audio17.wav"/><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audio" Target="../media/audio5.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381250"/>
          </a:xfrm>
        </p:spPr>
        <p:txBody>
          <a:bodyPr>
            <a:normAutofit/>
          </a:bodyPr>
          <a:lstStyle/>
          <a:p>
            <a:r>
              <a:rPr lang="en-US" dirty="0" smtClean="0"/>
              <a:t>Gagne’s 9 events of instructions</a:t>
            </a:r>
            <a:br>
              <a:rPr lang="en-US" dirty="0" smtClean="0"/>
            </a:br>
            <a:r>
              <a:rPr lang="en-US" dirty="0" smtClean="0"/>
              <a:t>as illustrated by Math Buddies Video Game</a:t>
            </a:r>
            <a:endParaRPr lang="en-US" dirty="0"/>
          </a:p>
        </p:txBody>
      </p:sp>
      <p:sp>
        <p:nvSpPr>
          <p:cNvPr id="3" name="Subtitle 2"/>
          <p:cNvSpPr>
            <a:spLocks noGrp="1"/>
          </p:cNvSpPr>
          <p:nvPr>
            <p:ph type="subTitle" idx="1"/>
          </p:nvPr>
        </p:nvSpPr>
        <p:spPr/>
        <p:txBody>
          <a:bodyPr/>
          <a:lstStyle/>
          <a:p>
            <a:r>
              <a:rPr lang="en-US" dirty="0" smtClean="0"/>
              <a:t>By Angela Rupert</a:t>
            </a:r>
            <a:endParaRPr lang="en-US" dirty="0"/>
          </a:p>
        </p:txBody>
      </p:sp>
      <p:pic>
        <p:nvPicPr>
          <p:cNvPr id="4" name="Picture 3" descr="mathbuddy1.JPG">
            <a:hlinkClick r:id="" action="ppaction://hlinkshowjump?jump=nextslide" highlightClick="1"/>
          </p:cNvPr>
          <p:cNvPicPr>
            <a:picLocks noChangeAspect="1"/>
          </p:cNvPicPr>
          <p:nvPr/>
        </p:nvPicPr>
        <p:blipFill>
          <a:blip r:embed="rId4" cstate="print"/>
          <a:stretch>
            <a:fillRect/>
          </a:stretch>
        </p:blipFill>
        <p:spPr>
          <a:xfrm>
            <a:off x="6781800" y="3962400"/>
            <a:ext cx="1352658" cy="1981200"/>
          </a:xfrm>
          <a:prstGeom prst="rect">
            <a:avLst/>
          </a:prstGeom>
        </p:spPr>
      </p:pic>
      <p:pic>
        <p:nvPicPr>
          <p:cNvPr id="5" name="Recorded Sound">
            <a:hlinkClick r:id="" action="ppaction://media"/>
          </p:cNvPr>
          <p:cNvPicPr>
            <a:picLocks noRot="1" noChangeAspect="1"/>
          </p:cNvPicPr>
          <p:nvPr>
            <a:wavAudioFile r:embed="rId1" name="Recorded Sound"/>
          </p:nvPr>
        </p:nvPicPr>
        <p:blipFill>
          <a:blip r:embed="rId5"/>
          <a:stretch>
            <a:fillRect/>
          </a:stretch>
        </p:blipFill>
        <p:spPr>
          <a:xfrm>
            <a:off x="4449763" y="3306763"/>
            <a:ext cx="244475" cy="244475"/>
          </a:xfrm>
          <a:prstGeom prst="rect">
            <a:avLst/>
          </a:prstGeom>
        </p:spPr>
      </p:pic>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90000"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white screen.JPG">
            <a:hlinkClick r:id="" action="ppaction://noaction" highlightClick="1"/>
          </p:cNvPr>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4114800" cy="1143000"/>
          </a:xfrm>
        </p:spPr>
        <p:txBody>
          <a:bodyPr>
            <a:normAutofit/>
          </a:bodyPr>
          <a:lstStyle/>
          <a:p>
            <a:r>
              <a:rPr lang="en-US" sz="4800" b="1" dirty="0" smtClean="0">
                <a:latin typeface="Comic Sans MS" pitchFamily="66" charset="0"/>
              </a:rPr>
              <a:t>Level 2</a:t>
            </a:r>
            <a:endParaRPr lang="en-US" sz="4800" b="1" dirty="0">
              <a:latin typeface="Comic Sans MS" pitchFamily="66" charset="0"/>
            </a:endParaRPr>
          </a:p>
        </p:txBody>
      </p:sp>
      <p:pic>
        <p:nvPicPr>
          <p:cNvPr id="8" name="Picture 7" descr="IMG_8880.JPG">
            <a:hlinkClick r:id="" action="ppaction://noaction" highlightClick="1">
              <a:snd r:embed="rId4" name="3"/>
            </a:hlinkClick>
          </p:cNvPr>
          <p:cNvPicPr>
            <a:picLocks noChangeAspect="1"/>
          </p:cNvPicPr>
          <p:nvPr/>
        </p:nvPicPr>
        <p:blipFill>
          <a:blip r:embed="rId5" cstate="print"/>
          <a:stretch>
            <a:fillRect/>
          </a:stretch>
        </p:blipFill>
        <p:spPr>
          <a:xfrm>
            <a:off x="6719018" y="4595812"/>
            <a:ext cx="1400809" cy="1932808"/>
          </a:xfrm>
          <a:prstGeom prst="rect">
            <a:avLst/>
          </a:prstGeom>
        </p:spPr>
      </p:pic>
      <p:pic>
        <p:nvPicPr>
          <p:cNvPr id="10" name="Picture 9" descr="elec1-1.gif"/>
          <p:cNvPicPr>
            <a:picLocks noChangeAspect="1"/>
          </p:cNvPicPr>
          <p:nvPr/>
        </p:nvPicPr>
        <p:blipFill>
          <a:blip r:embed="rId6"/>
          <a:stretch>
            <a:fillRect/>
          </a:stretch>
        </p:blipFill>
        <p:spPr>
          <a:xfrm>
            <a:off x="914400" y="1303338"/>
            <a:ext cx="3368040" cy="228600"/>
          </a:xfrm>
          <a:prstGeom prst="rect">
            <a:avLst/>
          </a:prstGeom>
        </p:spPr>
      </p:pic>
      <p:pic>
        <p:nvPicPr>
          <p:cNvPr id="11" name="Picture 10" descr="elec1-1.gif"/>
          <p:cNvPicPr>
            <a:picLocks noChangeAspect="1"/>
          </p:cNvPicPr>
          <p:nvPr/>
        </p:nvPicPr>
        <p:blipFill>
          <a:blip r:embed="rId6"/>
          <a:stretch>
            <a:fillRect/>
          </a:stretch>
        </p:blipFill>
        <p:spPr>
          <a:xfrm>
            <a:off x="914400" y="160338"/>
            <a:ext cx="3368040" cy="228600"/>
          </a:xfrm>
          <a:prstGeom prst="rect">
            <a:avLst/>
          </a:prstGeom>
        </p:spPr>
      </p:pic>
      <p:pic>
        <p:nvPicPr>
          <p:cNvPr id="12" name="Picture 11" descr="elec1-5.gif">
            <a:hlinkClick r:id="" action="ppaction://noaction" highlightClick="1"/>
          </p:cNvPr>
          <p:cNvPicPr>
            <a:picLocks noChangeAspect="1"/>
          </p:cNvPicPr>
          <p:nvPr/>
        </p:nvPicPr>
        <p:blipFill>
          <a:blip r:embed="rId7"/>
          <a:stretch>
            <a:fillRect/>
          </a:stretch>
        </p:blipFill>
        <p:spPr>
          <a:xfrm>
            <a:off x="4572000" y="160338"/>
            <a:ext cx="998220" cy="6368282"/>
          </a:xfrm>
          <a:prstGeom prst="rect">
            <a:avLst/>
          </a:prstGeom>
        </p:spPr>
      </p:pic>
      <p:pic>
        <p:nvPicPr>
          <p:cNvPr id="13" name="Picture 12" descr="elec1-1.gif"/>
          <p:cNvPicPr>
            <a:picLocks noChangeAspect="1"/>
          </p:cNvPicPr>
          <p:nvPr/>
        </p:nvPicPr>
        <p:blipFill>
          <a:blip r:embed="rId6"/>
          <a:stretch>
            <a:fillRect/>
          </a:stretch>
        </p:blipFill>
        <p:spPr>
          <a:xfrm rot="5400000" flipV="1">
            <a:off x="407520" y="667218"/>
            <a:ext cx="1257300" cy="243540"/>
          </a:xfrm>
          <a:prstGeom prst="rect">
            <a:avLst/>
          </a:prstGeom>
        </p:spPr>
      </p:pic>
      <p:pic>
        <p:nvPicPr>
          <p:cNvPr id="14" name="Picture 13" descr="elec1-1.gif"/>
          <p:cNvPicPr>
            <a:picLocks noChangeAspect="1"/>
          </p:cNvPicPr>
          <p:nvPr/>
        </p:nvPicPr>
        <p:blipFill>
          <a:blip r:embed="rId6"/>
          <a:stretch>
            <a:fillRect/>
          </a:stretch>
        </p:blipFill>
        <p:spPr>
          <a:xfrm rot="5400000" flipV="1">
            <a:off x="3532020" y="781518"/>
            <a:ext cx="1257300" cy="243540"/>
          </a:xfrm>
          <a:prstGeom prst="rect">
            <a:avLst/>
          </a:prstGeom>
        </p:spPr>
      </p:pic>
      <p:pic>
        <p:nvPicPr>
          <p:cNvPr id="18" name="Picture 17" descr="IMG_8868.JPG">
            <a:hlinkClick r:id="rId8" action="ppaction://hlinksldjump" highlightClick="1">
              <a:snd r:embed="rId9" name="~PP3733.WAV"/>
            </a:hlinkClick>
          </p:cNvPr>
          <p:cNvPicPr>
            <a:picLocks noChangeAspect="1"/>
          </p:cNvPicPr>
          <p:nvPr/>
        </p:nvPicPr>
        <p:blipFill>
          <a:blip r:embed="rId10" cstate="print"/>
          <a:srcRect l="21356" t="3769" r="19602" b="9553"/>
          <a:stretch>
            <a:fillRect/>
          </a:stretch>
        </p:blipFill>
        <p:spPr>
          <a:xfrm>
            <a:off x="6510572" y="183121"/>
            <a:ext cx="1813197" cy="2469034"/>
          </a:xfrm>
          <a:prstGeom prst="rect">
            <a:avLst/>
          </a:prstGeom>
        </p:spPr>
      </p:pic>
      <p:pic>
        <p:nvPicPr>
          <p:cNvPr id="19" name="Picture 18" descr="mathbuddy2.JPG">
            <a:hlinkClick r:id="" action="ppaction://hlinkshowjump?jump=nextslide" highlightClick="1">
              <a:snd r:embed="rId11" name="2"/>
            </a:hlinkClick>
          </p:cNvPr>
          <p:cNvPicPr>
            <a:picLocks noChangeAspect="1"/>
          </p:cNvPicPr>
          <p:nvPr/>
        </p:nvPicPr>
        <p:blipFill>
          <a:blip r:embed="rId12" cstate="print"/>
          <a:stretch>
            <a:fillRect/>
          </a:stretch>
        </p:blipFill>
        <p:spPr>
          <a:xfrm>
            <a:off x="6858000" y="2801343"/>
            <a:ext cx="1286082" cy="1808757"/>
          </a:xfrm>
          <a:prstGeom prst="rect">
            <a:avLst/>
          </a:prstGeom>
        </p:spPr>
      </p:pic>
      <p:sp>
        <p:nvSpPr>
          <p:cNvPr id="20" name="Content Placeholder 19"/>
          <p:cNvSpPr>
            <a:spLocks noGrp="1"/>
          </p:cNvSpPr>
          <p:nvPr>
            <p:ph idx="1"/>
          </p:nvPr>
        </p:nvSpPr>
        <p:spPr>
          <a:xfrm>
            <a:off x="0" y="1600199"/>
            <a:ext cx="4572000" cy="1051956"/>
          </a:xfrm>
        </p:spPr>
        <p:txBody>
          <a:bodyPr>
            <a:noAutofit/>
          </a:bodyPr>
          <a:lstStyle/>
          <a:p>
            <a:pPr>
              <a:buNone/>
            </a:pPr>
            <a:r>
              <a:rPr lang="en-US" sz="4400" dirty="0" smtClean="0"/>
              <a:t>   </a:t>
            </a:r>
            <a:r>
              <a:rPr lang="en-US" sz="4400" dirty="0" smtClean="0">
                <a:latin typeface="Comic Sans MS" pitchFamily="66" charset="0"/>
              </a:rPr>
              <a:t>Pick your level.  </a:t>
            </a:r>
            <a:endParaRPr lang="en-US" sz="4400" dirty="0">
              <a:latin typeface="Comic Sans MS" pitchFamily="66" charset="0"/>
            </a:endParaRPr>
          </a:p>
        </p:txBody>
      </p:sp>
      <p:grpSp>
        <p:nvGrpSpPr>
          <p:cNvPr id="3" name="Group 20"/>
          <p:cNvGrpSpPr/>
          <p:nvPr/>
        </p:nvGrpSpPr>
        <p:grpSpPr>
          <a:xfrm>
            <a:off x="3484808" y="2971800"/>
            <a:ext cx="3025764" cy="1828800"/>
            <a:chOff x="3673499" y="457200"/>
            <a:chExt cx="3048000" cy="2019300"/>
          </a:xfrm>
        </p:grpSpPr>
        <p:sp>
          <p:nvSpPr>
            <p:cNvPr id="22" name="Oval 21">
              <a:hlinkClick r:id="" action="ppaction://hlinkshowjump?jump=nextslide" highlightClick="1">
                <a:snd r:embed="rId13" name="yeah2"/>
              </a:hlinkClick>
            </p:cNvPr>
            <p:cNvSpPr/>
            <p:nvPr/>
          </p:nvSpPr>
          <p:spPr>
            <a:xfrm>
              <a:off x="3673499" y="457200"/>
              <a:ext cx="3048000" cy="2019300"/>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rgbClr val="FF0000"/>
                  </a:solidFill>
                  <a:latin typeface="Comic Sans MS" pitchFamily="66" charset="0"/>
                </a:rPr>
                <a:t>Click Here to Enter</a:t>
              </a:r>
              <a:endParaRPr lang="en-US" sz="3600" b="1" dirty="0">
                <a:solidFill>
                  <a:srgbClr val="FF0000"/>
                </a:solidFill>
                <a:latin typeface="Comic Sans MS" pitchFamily="66" charset="0"/>
              </a:endParaRPr>
            </a:p>
          </p:txBody>
        </p:sp>
        <p:pic>
          <p:nvPicPr>
            <p:cNvPr id="23" name="Picture 2" descr="C:\Users\Angela Rupert\AppData\Local\Microsoft\Windows\Temporary Internet Files\Content.IE5\OVDWFZT4\MCj04338780000[1].png"/>
            <p:cNvPicPr>
              <a:picLocks noChangeAspect="1" noChangeArrowheads="1"/>
            </p:cNvPicPr>
            <p:nvPr/>
          </p:nvPicPr>
          <p:blipFill>
            <a:blip r:embed="rId14"/>
            <a:srcRect/>
            <a:stretch>
              <a:fillRect/>
            </a:stretch>
          </p:blipFill>
          <p:spPr bwMode="auto">
            <a:xfrm>
              <a:off x="5774236" y="723900"/>
              <a:ext cx="533400" cy="533400"/>
            </a:xfrm>
            <a:prstGeom prst="rect">
              <a:avLst/>
            </a:prstGeom>
            <a:noFill/>
          </p:spPr>
        </p:pic>
      </p:grpSp>
      <p:grpSp>
        <p:nvGrpSpPr>
          <p:cNvPr id="4" name="Group 23"/>
          <p:cNvGrpSpPr/>
          <p:nvPr/>
        </p:nvGrpSpPr>
        <p:grpSpPr>
          <a:xfrm>
            <a:off x="228600" y="2362200"/>
            <a:ext cx="2971800" cy="1321279"/>
            <a:chOff x="5765760" y="167161"/>
            <a:chExt cx="3914759" cy="2019301"/>
          </a:xfrm>
        </p:grpSpPr>
        <p:sp>
          <p:nvSpPr>
            <p:cNvPr id="25" name="Oval 24">
              <a:hlinkClick r:id="" action="ppaction://hlinkshowjump?jump=lastslide" highlightClick="1">
                <a:snd r:embed="rId15" name="type.wav"/>
              </a:hlinkClick>
            </p:cNvPr>
            <p:cNvSpPr/>
            <p:nvPr/>
          </p:nvSpPr>
          <p:spPr>
            <a:xfrm>
              <a:off x="5765760" y="167161"/>
              <a:ext cx="3914759" cy="2019301"/>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latin typeface="Comic Sans MS" pitchFamily="66" charset="0"/>
                </a:rPr>
                <a:t>Back to Directions</a:t>
              </a:r>
              <a:endParaRPr lang="en-US" sz="2800" b="1" dirty="0">
                <a:solidFill>
                  <a:schemeClr val="tx1"/>
                </a:solidFill>
                <a:latin typeface="Comic Sans MS" pitchFamily="66" charset="0"/>
              </a:endParaRPr>
            </a:p>
          </p:txBody>
        </p:sp>
        <p:pic>
          <p:nvPicPr>
            <p:cNvPr id="26" name="Picture 2" descr="C:\Users\Angela Rupert\AppData\Local\Microsoft\Windows\Temporary Internet Files\Content.IE5\OVDWFZT4\MCj04338780000[1].png"/>
            <p:cNvPicPr>
              <a:picLocks noChangeAspect="1" noChangeArrowheads="1"/>
            </p:cNvPicPr>
            <p:nvPr/>
          </p:nvPicPr>
          <p:blipFill>
            <a:blip r:embed="rId16" cstate="print"/>
            <a:srcRect/>
            <a:stretch>
              <a:fillRect/>
            </a:stretch>
          </p:blipFill>
          <p:spPr bwMode="auto">
            <a:xfrm>
              <a:off x="8605880" y="1017587"/>
              <a:ext cx="533400" cy="533400"/>
            </a:xfrm>
            <a:prstGeom prst="rect">
              <a:avLst/>
            </a:prstGeom>
            <a:noFill/>
          </p:spPr>
        </p:pic>
      </p:grpSp>
      <p:sp>
        <p:nvSpPr>
          <p:cNvPr id="27" name="Right Arrow 26"/>
          <p:cNvSpPr/>
          <p:nvPr/>
        </p:nvSpPr>
        <p:spPr>
          <a:xfrm>
            <a:off x="6099729" y="3886200"/>
            <a:ext cx="410843" cy="268805"/>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0" y="4724400"/>
            <a:ext cx="5562600" cy="2133600"/>
          </a:xfrm>
          <a:prstGeom prst="rect">
            <a:avLst/>
          </a:prstGeom>
          <a:solidFill>
            <a:srgbClr val="FF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rPr>
              <a:t>8</a:t>
            </a:r>
            <a:r>
              <a:rPr lang="en-US" sz="3600" b="1" dirty="0" smtClean="0">
                <a:solidFill>
                  <a:schemeClr val="tx1"/>
                </a:solidFill>
              </a:rPr>
              <a:t>. Assess performance</a:t>
            </a:r>
          </a:p>
          <a:p>
            <a:pPr algn="ctr"/>
            <a:r>
              <a:rPr lang="en-US" sz="3600" b="1" dirty="0" smtClean="0">
                <a:solidFill>
                  <a:schemeClr val="tx1"/>
                </a:solidFill>
              </a:rPr>
              <a:t> </a:t>
            </a:r>
            <a:r>
              <a:rPr lang="en-US" sz="2400" dirty="0" smtClean="0">
                <a:solidFill>
                  <a:schemeClr val="tx1"/>
                </a:solidFill>
              </a:rPr>
              <a:t>Each level gives the learner the option to review the previous level or move forward to the next.</a:t>
            </a:r>
            <a:endParaRPr lang="en-US" sz="2400" dirty="0">
              <a:solidFill>
                <a:schemeClr val="tx1"/>
              </a:solidFill>
            </a:endParaRPr>
          </a:p>
        </p:txBody>
      </p:sp>
      <p:pic>
        <p:nvPicPr>
          <p:cNvPr id="24" name="Recorded Sound">
            <a:hlinkClick r:id="" action="ppaction://media"/>
          </p:cNvPr>
          <p:cNvPicPr>
            <a:picLocks noRot="1" noChangeAspect="1"/>
          </p:cNvPicPr>
          <p:nvPr>
            <a:wavAudioFile r:embed="rId1" name="Recorded Sound"/>
          </p:nvPr>
        </p:nvPicPr>
        <p:blipFill>
          <a:blip r:embed="rId17"/>
          <a:stretch>
            <a:fillRect/>
          </a:stretch>
        </p:blipFill>
        <p:spPr>
          <a:xfrm>
            <a:off x="6172200" y="2209800"/>
            <a:ext cx="244475" cy="244475"/>
          </a:xfrm>
          <a:prstGeom prst="rect">
            <a:avLst/>
          </a:prstGeom>
        </p:spPr>
      </p:pic>
    </p:spTree>
  </p:cSld>
  <p:clrMapOvr>
    <a:masterClrMapping/>
  </p:clrMapOvr>
  <p:transition advClick="0" advTm="1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par>
                                <p:cTn id="7" presetID="2" presetClass="entr" presetSubtype="1" fill="hold"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3000" fill="hold"/>
                                        <p:tgtEl>
                                          <p:spTgt spid="3"/>
                                        </p:tgtEl>
                                        <p:attrNameLst>
                                          <p:attrName>ppt_x</p:attrName>
                                        </p:attrNameLst>
                                      </p:cBhvr>
                                      <p:tavLst>
                                        <p:tav tm="0">
                                          <p:val>
                                            <p:strVal val="#ppt_x"/>
                                          </p:val>
                                        </p:tav>
                                        <p:tav tm="100000">
                                          <p:val>
                                            <p:strVal val="#ppt_x"/>
                                          </p:val>
                                        </p:tav>
                                      </p:tavLst>
                                    </p:anim>
                                    <p:anim calcmode="lin" valueType="num">
                                      <p:cBhvr additive="base">
                                        <p:cTn id="10" dur="3000" fill="hold"/>
                                        <p:tgtEl>
                                          <p:spTgt spid="3"/>
                                        </p:tgtEl>
                                        <p:attrNameLst>
                                          <p:attrName>ppt_y</p:attrName>
                                        </p:attrNameLst>
                                      </p:cBhvr>
                                      <p:tavLst>
                                        <p:tav tm="0">
                                          <p:val>
                                            <p:strVal val="0-#ppt_h/2"/>
                                          </p:val>
                                        </p:tav>
                                        <p:tav tm="100000">
                                          <p:val>
                                            <p:strVal val="#ppt_y"/>
                                          </p:val>
                                        </p:tav>
                                      </p:tavLst>
                                    </p:anim>
                                  </p:childTnLst>
                                </p:cTn>
                              </p:par>
                              <p:par>
                                <p:cTn id="11" presetID="9" presetClass="entr" presetSubtype="0" fill="hold" grpId="0" nodeType="withEffect">
                                  <p:stCondLst>
                                    <p:cond delay="3000"/>
                                  </p:stCondLst>
                                  <p:childTnLst>
                                    <p:set>
                                      <p:cBhvr>
                                        <p:cTn id="12" dur="1" fill="hold">
                                          <p:stCondLst>
                                            <p:cond delay="0"/>
                                          </p:stCondLst>
                                        </p:cTn>
                                        <p:tgtEl>
                                          <p:spTgt spid="27"/>
                                        </p:tgtEl>
                                        <p:attrNameLst>
                                          <p:attrName>style.visibility</p:attrName>
                                        </p:attrNameLst>
                                      </p:cBhvr>
                                      <p:to>
                                        <p:strVal val="visible"/>
                                      </p:to>
                                    </p:set>
                                    <p:animEffect transition="in" filter="dissolve">
                                      <p:cBhvr>
                                        <p:cTn id="13" dur="500"/>
                                        <p:tgtEl>
                                          <p:spTgt spid="27"/>
                                        </p:tgtEl>
                                      </p:cBhvr>
                                    </p:animEffect>
                                  </p:childTnLst>
                                </p:cTn>
                              </p:par>
                              <p:par>
                                <p:cTn id="14" presetID="2" presetClass="entr" presetSubtype="4" fill="hold" nodeType="withEffect">
                                  <p:stCondLst>
                                    <p:cond delay="60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3000" fill="hold"/>
                                        <p:tgtEl>
                                          <p:spTgt spid="4"/>
                                        </p:tgtEl>
                                        <p:attrNameLst>
                                          <p:attrName>ppt_x</p:attrName>
                                        </p:attrNameLst>
                                      </p:cBhvr>
                                      <p:tavLst>
                                        <p:tav tm="0">
                                          <p:val>
                                            <p:strVal val="#ppt_x"/>
                                          </p:val>
                                        </p:tav>
                                        <p:tav tm="100000">
                                          <p:val>
                                            <p:strVal val="#ppt_x"/>
                                          </p:val>
                                        </p:tav>
                                      </p:tavLst>
                                    </p:anim>
                                    <p:anim calcmode="lin" valueType="num">
                                      <p:cBhvr additive="base">
                                        <p:cTn id="17"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90000" showWhenStopped="0">
                <p:cTn id="18" fill="hold" display="0">
                  <p:stCondLst>
                    <p:cond delay="indefinite"/>
                  </p:stCondLst>
                  <p:endCondLst>
                    <p:cond evt="onPrev" delay="0">
                      <p:tgtEl>
                        <p:sldTgt/>
                      </p:tgtEl>
                    </p:cond>
                    <p:cond evt="onStopAudio" delay="0">
                      <p:tgtEl>
                        <p:sldTgt/>
                      </p:tgtEl>
                    </p:cond>
                  </p:endCondLst>
                </p:cTn>
                <p:tgtEl>
                  <p:spTgt spid="24"/>
                </p:tgtEl>
              </p:cMediaNode>
            </p:audio>
          </p:childTnLst>
        </p:cTn>
      </p:par>
    </p:tnLst>
    <p:bldLst>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white screen.JPG">
            <a:hlinkClick r:id="" action="ppaction://noaction" highlightClick="1"/>
          </p:cNvPr>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4114800" cy="1143000"/>
          </a:xfrm>
        </p:spPr>
        <p:txBody>
          <a:bodyPr>
            <a:normAutofit/>
          </a:bodyPr>
          <a:lstStyle/>
          <a:p>
            <a:r>
              <a:rPr lang="en-US" sz="4800" b="1" dirty="0" smtClean="0">
                <a:latin typeface="Comic Sans MS" pitchFamily="66" charset="0"/>
              </a:rPr>
              <a:t>Match</a:t>
            </a:r>
            <a:endParaRPr lang="en-US" sz="4800" b="1" dirty="0">
              <a:latin typeface="Comic Sans MS" pitchFamily="66" charset="0"/>
            </a:endParaRPr>
          </a:p>
        </p:txBody>
      </p:sp>
      <p:pic>
        <p:nvPicPr>
          <p:cNvPr id="8" name="Picture 7" descr="IMG_8880.JPG">
            <a:hlinkClick r:id="" action="ppaction://noaction" highlightClick="1"/>
          </p:cNvPr>
          <p:cNvPicPr>
            <a:picLocks noChangeAspect="1"/>
          </p:cNvPicPr>
          <p:nvPr/>
        </p:nvPicPr>
        <p:blipFill>
          <a:blip r:embed="rId4"/>
          <a:srcRect l="27482" t="19297" r="31943" b="474"/>
          <a:stretch>
            <a:fillRect/>
          </a:stretch>
        </p:blipFill>
        <p:spPr>
          <a:xfrm>
            <a:off x="7024543" y="4567087"/>
            <a:ext cx="1187429" cy="2008099"/>
          </a:xfrm>
          <a:prstGeom prst="rect">
            <a:avLst/>
          </a:prstGeom>
        </p:spPr>
      </p:pic>
      <p:pic>
        <p:nvPicPr>
          <p:cNvPr id="9" name="Picture 8" descr="IMG_8866.JPG">
            <a:hlinkClick r:id="" action="ppaction://noaction" highlightClick="1"/>
          </p:cNvPr>
          <p:cNvPicPr>
            <a:picLocks noChangeAspect="1"/>
          </p:cNvPicPr>
          <p:nvPr/>
        </p:nvPicPr>
        <p:blipFill>
          <a:blip r:embed="rId5" cstate="print"/>
          <a:stretch>
            <a:fillRect/>
          </a:stretch>
        </p:blipFill>
        <p:spPr>
          <a:xfrm>
            <a:off x="6568440" y="2501080"/>
            <a:ext cx="1643533" cy="2032820"/>
          </a:xfrm>
          <a:prstGeom prst="rect">
            <a:avLst/>
          </a:prstGeom>
        </p:spPr>
      </p:pic>
      <p:pic>
        <p:nvPicPr>
          <p:cNvPr id="6" name="Picture 5" descr="IMG_9007-3.JPG">
            <a:hlinkClick r:id="" action="ppaction://noaction" highlightClick="1"/>
          </p:cNvPr>
          <p:cNvPicPr>
            <a:picLocks noChangeAspect="1"/>
          </p:cNvPicPr>
          <p:nvPr/>
        </p:nvPicPr>
        <p:blipFill>
          <a:blip r:embed="rId6" cstate="print"/>
          <a:stretch>
            <a:fillRect/>
          </a:stretch>
        </p:blipFill>
        <p:spPr>
          <a:xfrm>
            <a:off x="7024543" y="160338"/>
            <a:ext cx="1040544" cy="1874082"/>
          </a:xfrm>
          <a:prstGeom prst="rect">
            <a:avLst/>
          </a:prstGeom>
        </p:spPr>
      </p:pic>
      <p:pic>
        <p:nvPicPr>
          <p:cNvPr id="10" name="Picture 9" descr="elec1-1.gif"/>
          <p:cNvPicPr>
            <a:picLocks noChangeAspect="1"/>
          </p:cNvPicPr>
          <p:nvPr/>
        </p:nvPicPr>
        <p:blipFill>
          <a:blip r:embed="rId7"/>
          <a:stretch>
            <a:fillRect/>
          </a:stretch>
        </p:blipFill>
        <p:spPr>
          <a:xfrm>
            <a:off x="914400" y="1303338"/>
            <a:ext cx="3368040" cy="228600"/>
          </a:xfrm>
          <a:prstGeom prst="rect">
            <a:avLst/>
          </a:prstGeom>
        </p:spPr>
      </p:pic>
      <p:pic>
        <p:nvPicPr>
          <p:cNvPr id="11" name="Picture 10" descr="elec1-1.gif"/>
          <p:cNvPicPr>
            <a:picLocks noChangeAspect="1"/>
          </p:cNvPicPr>
          <p:nvPr/>
        </p:nvPicPr>
        <p:blipFill>
          <a:blip r:embed="rId7"/>
          <a:stretch>
            <a:fillRect/>
          </a:stretch>
        </p:blipFill>
        <p:spPr>
          <a:xfrm>
            <a:off x="914400" y="160338"/>
            <a:ext cx="3368040" cy="228600"/>
          </a:xfrm>
          <a:prstGeom prst="rect">
            <a:avLst/>
          </a:prstGeom>
        </p:spPr>
      </p:pic>
      <p:pic>
        <p:nvPicPr>
          <p:cNvPr id="12" name="Picture 11" descr="elec1-5.gif"/>
          <p:cNvPicPr>
            <a:picLocks noChangeAspect="1"/>
          </p:cNvPicPr>
          <p:nvPr/>
        </p:nvPicPr>
        <p:blipFill>
          <a:blip r:embed="rId8"/>
          <a:stretch>
            <a:fillRect/>
          </a:stretch>
        </p:blipFill>
        <p:spPr>
          <a:xfrm>
            <a:off x="4572000" y="160338"/>
            <a:ext cx="998220" cy="6368282"/>
          </a:xfrm>
          <a:prstGeom prst="rect">
            <a:avLst/>
          </a:prstGeom>
        </p:spPr>
      </p:pic>
      <p:pic>
        <p:nvPicPr>
          <p:cNvPr id="13" name="Picture 12" descr="elec1-1.gif"/>
          <p:cNvPicPr>
            <a:picLocks noChangeAspect="1"/>
          </p:cNvPicPr>
          <p:nvPr/>
        </p:nvPicPr>
        <p:blipFill>
          <a:blip r:embed="rId7"/>
          <a:stretch>
            <a:fillRect/>
          </a:stretch>
        </p:blipFill>
        <p:spPr>
          <a:xfrm rot="5400000" flipV="1">
            <a:off x="407520" y="667218"/>
            <a:ext cx="1257300" cy="243540"/>
          </a:xfrm>
          <a:prstGeom prst="rect">
            <a:avLst/>
          </a:prstGeom>
        </p:spPr>
      </p:pic>
      <p:pic>
        <p:nvPicPr>
          <p:cNvPr id="14" name="Picture 13" descr="elec1-1.gif"/>
          <p:cNvPicPr>
            <a:picLocks noChangeAspect="1"/>
          </p:cNvPicPr>
          <p:nvPr/>
        </p:nvPicPr>
        <p:blipFill>
          <a:blip r:embed="rId7"/>
          <a:stretch>
            <a:fillRect/>
          </a:stretch>
        </p:blipFill>
        <p:spPr>
          <a:xfrm rot="5400000" flipV="1">
            <a:off x="3532020" y="781518"/>
            <a:ext cx="1257300" cy="243540"/>
          </a:xfrm>
          <a:prstGeom prst="rect">
            <a:avLst/>
          </a:prstGeom>
        </p:spPr>
      </p:pic>
      <p:pic>
        <p:nvPicPr>
          <p:cNvPr id="16" name="Picture 15" descr="yellowlight.gif">
            <a:hlinkClick r:id="" action="ppaction://noaction" highlightClick="1">
              <a:snd r:embed="rId9" name="Math Buddies"/>
            </a:hlinkClick>
          </p:cNvPr>
          <p:cNvPicPr>
            <a:picLocks noChangeAspect="1"/>
          </p:cNvPicPr>
          <p:nvPr/>
        </p:nvPicPr>
        <p:blipFill>
          <a:blip r:embed="rId10"/>
          <a:stretch>
            <a:fillRect/>
          </a:stretch>
        </p:blipFill>
        <p:spPr>
          <a:xfrm>
            <a:off x="6477000" y="0"/>
            <a:ext cx="2286000" cy="2286000"/>
          </a:xfrm>
          <a:prstGeom prst="rect">
            <a:avLst/>
          </a:prstGeom>
        </p:spPr>
      </p:pic>
      <p:pic>
        <p:nvPicPr>
          <p:cNvPr id="20" name="Picture 19" descr="yellowlight.gif">
            <a:hlinkClick r:id="" action="ppaction://hlinkshowjump?jump=nextslide" highlightClick="1">
              <a:snd r:embed="rId11" name="yeah2"/>
            </a:hlinkClick>
          </p:cNvPr>
          <p:cNvPicPr>
            <a:picLocks noChangeAspect="1"/>
          </p:cNvPicPr>
          <p:nvPr/>
        </p:nvPicPr>
        <p:blipFill>
          <a:blip r:embed="rId10"/>
          <a:stretch>
            <a:fillRect/>
          </a:stretch>
        </p:blipFill>
        <p:spPr>
          <a:xfrm>
            <a:off x="6477000" y="2286000"/>
            <a:ext cx="2286000" cy="2286000"/>
          </a:xfrm>
          <a:prstGeom prst="rect">
            <a:avLst/>
          </a:prstGeom>
        </p:spPr>
      </p:pic>
      <p:pic>
        <p:nvPicPr>
          <p:cNvPr id="18" name="Content Placeholder 4" descr="IMG_9006.JPG">
            <a:hlinkClick r:id="" action="ppaction://noaction" highlightClick="1"/>
          </p:cNvPr>
          <p:cNvPicPr>
            <a:picLocks noGrp="1" noChangeAspect="1"/>
          </p:cNvPicPr>
          <p:nvPr>
            <p:ph idx="1"/>
          </p:nvPr>
        </p:nvPicPr>
        <p:blipFill>
          <a:blip r:embed="rId12"/>
          <a:srcRect l="30891" t="31969" r="29362" b="13938"/>
          <a:stretch>
            <a:fillRect/>
          </a:stretch>
        </p:blipFill>
        <p:spPr>
          <a:xfrm>
            <a:off x="1371600" y="1524000"/>
            <a:ext cx="2707668" cy="3124200"/>
          </a:xfrm>
          <a:effectLst/>
        </p:spPr>
      </p:pic>
      <p:sp>
        <p:nvSpPr>
          <p:cNvPr id="17" name="Rectangle 16"/>
          <p:cNvSpPr/>
          <p:nvPr/>
        </p:nvSpPr>
        <p:spPr>
          <a:xfrm>
            <a:off x="0" y="4724400"/>
            <a:ext cx="5562600" cy="2133600"/>
          </a:xfrm>
          <a:prstGeom prst="rect">
            <a:avLst/>
          </a:prstGeom>
          <a:solidFill>
            <a:srgbClr val="FF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rPr>
              <a:t>9</a:t>
            </a:r>
            <a:r>
              <a:rPr lang="en-US" sz="3600" b="1" dirty="0" smtClean="0">
                <a:solidFill>
                  <a:schemeClr val="tx1"/>
                </a:solidFill>
              </a:rPr>
              <a:t>. Enhance retention and transfer to the job</a:t>
            </a:r>
            <a:endParaRPr lang="en-US" sz="4800" b="1" dirty="0" smtClean="0">
              <a:solidFill>
                <a:schemeClr val="tx1"/>
              </a:solidFill>
            </a:endParaRPr>
          </a:p>
          <a:p>
            <a:pPr algn="ctr"/>
            <a:r>
              <a:rPr lang="en-US" sz="3600" b="1" dirty="0" smtClean="0">
                <a:solidFill>
                  <a:schemeClr val="tx1"/>
                </a:solidFill>
              </a:rPr>
              <a:t> </a:t>
            </a:r>
            <a:r>
              <a:rPr lang="en-US" sz="2400" dirty="0" smtClean="0">
                <a:solidFill>
                  <a:schemeClr val="tx1"/>
                </a:solidFill>
              </a:rPr>
              <a:t>Learners transfer skills </a:t>
            </a:r>
            <a:r>
              <a:rPr lang="en-US" sz="2400" dirty="0" smtClean="0">
                <a:solidFill>
                  <a:schemeClr val="tx1"/>
                </a:solidFill>
              </a:rPr>
              <a:t>to real numbers and slowly moves away from math buddies</a:t>
            </a:r>
            <a:endParaRPr lang="en-US" sz="2400" dirty="0">
              <a:solidFill>
                <a:schemeClr val="tx1"/>
              </a:solidFill>
            </a:endParaRPr>
          </a:p>
        </p:txBody>
      </p:sp>
      <p:pic>
        <p:nvPicPr>
          <p:cNvPr id="19" name="Recorded Sound">
            <a:hlinkClick r:id="" action="ppaction://media"/>
          </p:cNvPr>
          <p:cNvPicPr>
            <a:picLocks noRot="1" noChangeAspect="1"/>
          </p:cNvPicPr>
          <p:nvPr>
            <a:wavAudioFile r:embed="rId1" name="Recorded Sound"/>
          </p:nvPr>
        </p:nvPicPr>
        <p:blipFill>
          <a:blip r:embed="rId13"/>
          <a:stretch>
            <a:fillRect/>
          </a:stretch>
        </p:blipFill>
        <p:spPr>
          <a:xfrm>
            <a:off x="4449763" y="3306763"/>
            <a:ext cx="244475" cy="244475"/>
          </a:xfrm>
          <a:prstGeom prst="rect">
            <a:avLst/>
          </a:prstGeom>
        </p:spPr>
      </p:pic>
    </p:spTree>
  </p:cSld>
  <p:clrMapOvr>
    <a:masterClrMapping/>
  </p:clrMapOvr>
  <p:transition advClick="0" advTm="1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Prev" delay="0">
                      <p:tgtEl>
                        <p:sldTgt/>
                      </p:tgtEl>
                    </p:cond>
                    <p:cond evt="onStopAudio" delay="0">
                      <p:tgtEl>
                        <p:sldTgt/>
                      </p:tgtEl>
                    </p:cond>
                  </p:endCondLst>
                </p:cTn>
                <p:tgtEl>
                  <p:spTgt spid="1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ite screen.JPG">
            <a:hlinkClick r:id="" action="ppaction://noaction" highlightClick="1"/>
          </p:cNvPr>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xfrm>
            <a:off x="457200" y="0"/>
            <a:ext cx="8229600" cy="762000"/>
          </a:xfrm>
        </p:spPr>
        <p:txBody>
          <a:bodyPr>
            <a:normAutofit/>
          </a:bodyPr>
          <a:lstStyle/>
          <a:p>
            <a:r>
              <a:rPr lang="en-US" dirty="0" smtClean="0"/>
              <a:t>Credits</a:t>
            </a:r>
            <a:endParaRPr lang="en-US" dirty="0"/>
          </a:p>
        </p:txBody>
      </p:sp>
      <p:sp>
        <p:nvSpPr>
          <p:cNvPr id="3" name="Content Placeholder 2"/>
          <p:cNvSpPr>
            <a:spLocks noGrp="1"/>
          </p:cNvSpPr>
          <p:nvPr>
            <p:ph idx="1"/>
          </p:nvPr>
        </p:nvSpPr>
        <p:spPr>
          <a:xfrm>
            <a:off x="457200" y="762000"/>
            <a:ext cx="8229600" cy="5410200"/>
          </a:xfrm>
        </p:spPr>
        <p:txBody>
          <a:bodyPr>
            <a:normAutofit/>
          </a:bodyPr>
          <a:lstStyle/>
          <a:p>
            <a:r>
              <a:rPr lang="en-US" dirty="0" smtClean="0"/>
              <a:t>Game &amp; Math Buddies by Angela Rupert</a:t>
            </a:r>
          </a:p>
          <a:p>
            <a:r>
              <a:rPr lang="en-US" dirty="0" smtClean="0"/>
              <a:t>Photography by Austin and Chandler Rupert </a:t>
            </a:r>
          </a:p>
          <a:p>
            <a:r>
              <a:rPr lang="en-US" dirty="0" smtClean="0"/>
              <a:t>Voices by Angela, Austin and Chandler Rupert</a:t>
            </a:r>
          </a:p>
          <a:p>
            <a:r>
              <a:rPr lang="en-US" dirty="0" smtClean="0"/>
              <a:t>Internet Animation and Music Sources</a:t>
            </a:r>
          </a:p>
          <a:p>
            <a:pPr lvl="1"/>
            <a:r>
              <a:rPr lang="en-US" dirty="0" smtClean="0"/>
              <a:t>Animation Playhouse</a:t>
            </a:r>
          </a:p>
          <a:p>
            <a:pPr lvl="1"/>
            <a:r>
              <a:rPr lang="en-US" dirty="0" smtClean="0"/>
              <a:t>Animation Library</a:t>
            </a:r>
          </a:p>
          <a:p>
            <a:pPr lvl="1"/>
            <a:r>
              <a:rPr lang="en-US" dirty="0" smtClean="0"/>
              <a:t>Animation Station</a:t>
            </a:r>
          </a:p>
          <a:p>
            <a:pPr lvl="1"/>
            <a:r>
              <a:rPr lang="en-US" dirty="0" smtClean="0"/>
              <a:t>Barry’s Clipart</a:t>
            </a:r>
          </a:p>
          <a:p>
            <a:pPr lvl="1"/>
            <a:r>
              <a:rPr lang="en-US" dirty="0" smtClean="0"/>
              <a:t>Game Show Themes Library</a:t>
            </a:r>
            <a:endParaRPr lang="en-US" b="1" dirty="0" smtClean="0"/>
          </a:p>
          <a:p>
            <a:pPr lvl="1">
              <a:buNone/>
            </a:pPr>
            <a:endParaRPr lang="en-US" dirty="0" smtClean="0"/>
          </a:p>
          <a:p>
            <a:pPr lvl="1"/>
            <a:endParaRPr lang="en-US" dirty="0"/>
          </a:p>
        </p:txBody>
      </p:sp>
      <p:pic>
        <p:nvPicPr>
          <p:cNvPr id="6" name="Picture 5" descr="IMG_9058.JPG"/>
          <p:cNvPicPr>
            <a:picLocks noChangeAspect="1"/>
          </p:cNvPicPr>
          <p:nvPr/>
        </p:nvPicPr>
        <p:blipFill>
          <a:blip r:embed="rId4" cstate="print"/>
          <a:stretch>
            <a:fillRect/>
          </a:stretch>
        </p:blipFill>
        <p:spPr>
          <a:xfrm>
            <a:off x="5410200" y="3886200"/>
            <a:ext cx="3505200" cy="2743200"/>
          </a:xfrm>
          <a:prstGeom prst="rect">
            <a:avLst/>
          </a:prstGeom>
        </p:spPr>
      </p:pic>
      <p:pic>
        <p:nvPicPr>
          <p:cNvPr id="7" name="Recorded Sound">
            <a:hlinkClick r:id="" action="ppaction://media"/>
          </p:cNvPr>
          <p:cNvPicPr>
            <a:picLocks noRot="1" noChangeAspect="1"/>
          </p:cNvPicPr>
          <p:nvPr>
            <a:wavAudioFile r:embed="rId1" name="Recorded Sound"/>
          </p:nvPr>
        </p:nvPicPr>
        <p:blipFill>
          <a:blip r:embed="rId5"/>
          <a:stretch>
            <a:fillRect/>
          </a:stretch>
        </p:blipFill>
        <p:spPr>
          <a:xfrm>
            <a:off x="4449763" y="3306763"/>
            <a:ext cx="244475" cy="244475"/>
          </a:xfrm>
          <a:prstGeom prst="rect">
            <a:avLst/>
          </a:prstGeom>
        </p:spPr>
      </p:pic>
    </p:spTree>
  </p:cSld>
  <p:clrMapOvr>
    <a:masterClrMapping/>
  </p:clrMapOvr>
  <p:transition advClick="0"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a:xfrm>
            <a:off x="457200" y="1143000"/>
            <a:ext cx="8229600" cy="4876800"/>
          </a:xfrm>
        </p:spPr>
        <p:txBody>
          <a:bodyPr>
            <a:normAutofit fontScale="25000" lnSpcReduction="20000"/>
          </a:bodyPr>
          <a:lstStyle/>
          <a:p>
            <a:pPr>
              <a:buNone/>
            </a:pPr>
            <a:endParaRPr lang="en-US" sz="5600" dirty="0" smtClean="0"/>
          </a:p>
          <a:p>
            <a:r>
              <a:rPr lang="en-US" sz="5600" i="1" dirty="0" smtClean="0"/>
              <a:t>Animation Library | Welcome</a:t>
            </a:r>
            <a:r>
              <a:rPr lang="en-US" sz="5600" dirty="0" smtClean="0"/>
              <a:t>. © 2000-2007 Animation Library. Web. 23 Oct. 2009. &lt;http://www.animationlibrary.com/&gt;.</a:t>
            </a:r>
          </a:p>
          <a:p>
            <a:r>
              <a:rPr lang="en-US" sz="5600" i="1" dirty="0" smtClean="0"/>
              <a:t>Animation Playhouse Free Animated Gifs, Jpegs, Clipart, &amp; Graphics</a:t>
            </a:r>
            <a:r>
              <a:rPr lang="en-US" sz="5600" dirty="0" smtClean="0"/>
              <a:t>. Copyright © 2005 Animation Playhouse. Web. 23 Oct. 2009. &lt;http://www.animationplayhouse.com/&gt;.</a:t>
            </a:r>
          </a:p>
          <a:p>
            <a:r>
              <a:rPr lang="en-US" sz="5600" dirty="0" err="1" smtClean="0"/>
              <a:t>Cobert</a:t>
            </a:r>
            <a:r>
              <a:rPr lang="en-US" sz="5600" dirty="0" smtClean="0"/>
              <a:t>, Bob, orch. "Peter Pan." By </a:t>
            </a:r>
            <a:r>
              <a:rPr lang="en-US" sz="5600" dirty="0" err="1" smtClean="0"/>
              <a:t>Dolf</a:t>
            </a:r>
            <a:r>
              <a:rPr lang="en-US" sz="5600" dirty="0" smtClean="0"/>
              <a:t> van </a:t>
            </a:r>
            <a:r>
              <a:rPr lang="en-US" sz="5600" dirty="0" err="1" smtClean="0"/>
              <a:t>der</a:t>
            </a:r>
            <a:r>
              <a:rPr lang="en-US" sz="5600" dirty="0" smtClean="0"/>
              <a:t> Linden. </a:t>
            </a:r>
            <a:r>
              <a:rPr lang="en-US" sz="5600" i="1" dirty="0" smtClean="0"/>
              <a:t>To Tell the Truth</a:t>
            </a:r>
            <a:r>
              <a:rPr lang="en-US" sz="5600" dirty="0" smtClean="0"/>
              <a:t>. Goodson-</a:t>
            </a:r>
            <a:r>
              <a:rPr lang="en-US" sz="5600" dirty="0" err="1" smtClean="0"/>
              <a:t>Todman</a:t>
            </a:r>
            <a:r>
              <a:rPr lang="en-US" sz="5600" dirty="0" smtClean="0"/>
              <a:t> Productions, 1961. MP3.</a:t>
            </a:r>
          </a:p>
          <a:p>
            <a:r>
              <a:rPr lang="en-US" sz="5600" dirty="0" err="1" smtClean="0"/>
              <a:t>DeLugg</a:t>
            </a:r>
            <a:r>
              <a:rPr lang="en-US" sz="5600" dirty="0" smtClean="0"/>
              <a:t>, Milton, orch. "The Gong Show." </a:t>
            </a:r>
            <a:r>
              <a:rPr lang="en-US" sz="5600" i="1" dirty="0" smtClean="0"/>
              <a:t>The Gong Show</a:t>
            </a:r>
            <a:r>
              <a:rPr lang="en-US" sz="5600" dirty="0" smtClean="0"/>
              <a:t>. Varese. Chuck </a:t>
            </a:r>
            <a:r>
              <a:rPr lang="en-US" sz="5600" dirty="0" err="1" smtClean="0"/>
              <a:t>Barris</a:t>
            </a:r>
            <a:r>
              <a:rPr lang="en-US" sz="5600" dirty="0" smtClean="0"/>
              <a:t>, 1976. MP3.</a:t>
            </a:r>
          </a:p>
          <a:p>
            <a:r>
              <a:rPr lang="en-US" sz="5600" dirty="0" err="1" smtClean="0"/>
              <a:t>DeLugg</a:t>
            </a:r>
            <a:r>
              <a:rPr lang="en-US" sz="5600" dirty="0" smtClean="0"/>
              <a:t>, Milton, orch. </a:t>
            </a:r>
            <a:r>
              <a:rPr lang="en-US" sz="5600" i="1" dirty="0" smtClean="0"/>
              <a:t>The Newlywed Game</a:t>
            </a:r>
            <a:r>
              <a:rPr lang="en-US" sz="5600" dirty="0" smtClean="0"/>
              <a:t>. Trumpets Ole. Chuck </a:t>
            </a:r>
            <a:r>
              <a:rPr lang="en-US" sz="5600" dirty="0" err="1" smtClean="0"/>
              <a:t>Barris</a:t>
            </a:r>
            <a:r>
              <a:rPr lang="en-US" sz="5600" dirty="0" smtClean="0"/>
              <a:t>, 1962. MP3.</a:t>
            </a:r>
          </a:p>
          <a:p>
            <a:r>
              <a:rPr lang="en-US" sz="5600" dirty="0" smtClean="0"/>
              <a:t>"Free Space Animations page 1 by Animation-Station By </a:t>
            </a:r>
            <a:r>
              <a:rPr lang="en-US" sz="5600" dirty="0" err="1" smtClean="0"/>
              <a:t>Syruss</a:t>
            </a:r>
            <a:r>
              <a:rPr lang="en-US" sz="5600" dirty="0" smtClean="0"/>
              <a:t>. Free Space Animations and Animated Dividers." </a:t>
            </a:r>
            <a:r>
              <a:rPr lang="en-US" sz="5600" i="1" dirty="0" smtClean="0"/>
              <a:t>Animation-Station.com - Website Animations and Webmaster Tools</a:t>
            </a:r>
            <a:r>
              <a:rPr lang="en-US" sz="5600" dirty="0" smtClean="0"/>
              <a:t>. Steve McDaniel, 2005. Web. 23 Oct. 2009. &lt;http://www.animation-station.com/space/&gt;.</a:t>
            </a:r>
          </a:p>
          <a:p>
            <a:r>
              <a:rPr lang="en-US" sz="5600" dirty="0" smtClean="0"/>
              <a:t>"Game Show Themes Library." </a:t>
            </a:r>
            <a:r>
              <a:rPr lang="en-US" sz="5600" i="1" dirty="0" smtClean="0"/>
              <a:t>GameShowThemeSongs.net</a:t>
            </a:r>
            <a:r>
              <a:rPr lang="en-US" sz="5600" dirty="0" smtClean="0"/>
              <a:t>. Eric </a:t>
            </a:r>
            <a:r>
              <a:rPr lang="en-US" sz="5600" dirty="0" err="1" smtClean="0"/>
              <a:t>Hjelm</a:t>
            </a:r>
            <a:r>
              <a:rPr lang="en-US" sz="5600" dirty="0" smtClean="0"/>
              <a:t>, 2009. Web. 25 Oct. 2009. &lt;http://gameshowthemesongs.net/themes_library.htm&gt;.</a:t>
            </a:r>
          </a:p>
          <a:p>
            <a:r>
              <a:rPr lang="en-US" sz="5600" dirty="0" smtClean="0"/>
              <a:t>Hidey, Hal, </a:t>
            </a:r>
            <a:r>
              <a:rPr lang="en-US" sz="5600" dirty="0" err="1" smtClean="0"/>
              <a:t>perf</a:t>
            </a:r>
            <a:r>
              <a:rPr lang="en-US" sz="5600" dirty="0" smtClean="0"/>
              <a:t>. </a:t>
            </a:r>
            <a:r>
              <a:rPr lang="en-US" sz="5600" i="1" dirty="0" smtClean="0"/>
              <a:t>Hot Potato</a:t>
            </a:r>
            <a:r>
              <a:rPr lang="en-US" sz="5600" dirty="0" smtClean="0"/>
              <a:t>. Hal Hidey. Hot Potato Game Show, 1984. MP3.</a:t>
            </a:r>
          </a:p>
          <a:p>
            <a:r>
              <a:rPr lang="en-US" sz="5600" dirty="0" smtClean="0"/>
              <a:t>Hidey, Hal. "The </a:t>
            </a:r>
            <a:r>
              <a:rPr lang="en-US" sz="5600" dirty="0" err="1" smtClean="0"/>
              <a:t>Jokers'Wild</a:t>
            </a:r>
            <a:r>
              <a:rPr lang="en-US" sz="5600" dirty="0" smtClean="0"/>
              <a:t>." </a:t>
            </a:r>
            <a:r>
              <a:rPr lang="en-US" sz="5600" i="1" dirty="0" smtClean="0"/>
              <a:t>The Joker's Wild </a:t>
            </a:r>
            <a:r>
              <a:rPr lang="en-US" sz="5600" i="1" dirty="0" err="1" smtClean="0"/>
              <a:t>Harpsi</a:t>
            </a:r>
            <a:r>
              <a:rPr lang="en-US" sz="5600" i="1" dirty="0" smtClean="0"/>
              <a:t> - Polka</a:t>
            </a:r>
            <a:r>
              <a:rPr lang="en-US" sz="5600" dirty="0" smtClean="0"/>
              <a:t>. Bonus Round. 1978. MP3.</a:t>
            </a:r>
          </a:p>
          <a:p>
            <a:r>
              <a:rPr lang="en-US" sz="5600" dirty="0" smtClean="0"/>
              <a:t>"Image Gallery - animated33 - Powered by </a:t>
            </a:r>
            <a:r>
              <a:rPr lang="en-US" sz="5600" dirty="0" err="1" smtClean="0"/>
              <a:t>PhotoPost</a:t>
            </a:r>
            <a:r>
              <a:rPr lang="en-US" sz="5600" dirty="0" smtClean="0"/>
              <a:t>." </a:t>
            </a:r>
            <a:r>
              <a:rPr lang="en-US" sz="5600" i="1" dirty="0" smtClean="0"/>
              <a:t>Barry's Clipart Server</a:t>
            </a:r>
            <a:r>
              <a:rPr lang="en-US" sz="5600" dirty="0" smtClean="0"/>
              <a:t>. Web. 11 Oct. 2009. &lt;http://www.barrysclipart.com/barrysclipart.com/showphoto.php?photo=13010&amp;papass=&amp;sort=1&amp;thecat=171&gt;.</a:t>
            </a:r>
          </a:p>
          <a:p>
            <a:r>
              <a:rPr lang="en-US" sz="5600" dirty="0" smtClean="0"/>
              <a:t>Kaplan, Steve. </a:t>
            </a:r>
            <a:r>
              <a:rPr lang="en-US" sz="5600" i="1" dirty="0" smtClean="0"/>
              <a:t>The Dating Game</a:t>
            </a:r>
            <a:r>
              <a:rPr lang="en-US" sz="5600" dirty="0" smtClean="0"/>
              <a:t>. David </a:t>
            </a:r>
            <a:r>
              <a:rPr lang="en-US" sz="5600" dirty="0" err="1" smtClean="0"/>
              <a:t>Mook</a:t>
            </a:r>
            <a:r>
              <a:rPr lang="en-US" sz="5600" dirty="0" smtClean="0"/>
              <a:t>. The Dating Game, 1973. MP3.</a:t>
            </a:r>
          </a:p>
          <a:p>
            <a:r>
              <a:rPr lang="en-US" sz="5600" dirty="0" smtClean="0"/>
              <a:t>Kingsley, Perry And. "The Joker's Wild." Rec. 1967. </a:t>
            </a:r>
            <a:r>
              <a:rPr lang="en-US" sz="5600" i="1" dirty="0" smtClean="0"/>
              <a:t>The Saver's</a:t>
            </a:r>
            <a:r>
              <a:rPr lang="en-US" sz="5600" dirty="0" smtClean="0"/>
              <a:t>. </a:t>
            </a:r>
            <a:r>
              <a:rPr lang="en-US" sz="5600" dirty="0" err="1" smtClean="0"/>
              <a:t>Perrey</a:t>
            </a:r>
            <a:r>
              <a:rPr lang="en-US" sz="5600" dirty="0" smtClean="0"/>
              <a:t> and Kingsley. MP3.</a:t>
            </a:r>
          </a:p>
          <a:p>
            <a:r>
              <a:rPr lang="en-US" sz="5600" dirty="0" err="1" smtClean="0"/>
              <a:t>Rhyne</a:t>
            </a:r>
            <a:r>
              <a:rPr lang="en-US" sz="5600" dirty="0" smtClean="0"/>
              <a:t>, Christopher, </a:t>
            </a:r>
            <a:r>
              <a:rPr lang="en-US" sz="5600" dirty="0" err="1" smtClean="0"/>
              <a:t>perf</a:t>
            </a:r>
            <a:r>
              <a:rPr lang="en-US" sz="5600" dirty="0" smtClean="0"/>
              <a:t>. </a:t>
            </a:r>
            <a:r>
              <a:rPr lang="en-US" sz="5600" i="1" dirty="0" smtClean="0"/>
              <a:t>Supermarket Sweep</a:t>
            </a:r>
            <a:r>
              <a:rPr lang="en-US" sz="5600" dirty="0" smtClean="0"/>
              <a:t>. Rec. 1965. Al Howard Productions. MP3.</a:t>
            </a:r>
          </a:p>
          <a:p>
            <a:r>
              <a:rPr lang="en-US" sz="5600" i="1" dirty="0" smtClean="0"/>
              <a:t>Welcome to </a:t>
            </a:r>
            <a:r>
              <a:rPr lang="en-US" sz="5600" i="1" dirty="0" err="1" smtClean="0"/>
              <a:t>TouchMath</a:t>
            </a:r>
            <a:r>
              <a:rPr lang="en-US" sz="5600" i="1" dirty="0" smtClean="0"/>
              <a:t>, Multisensory Teaching, Learning Math Tools Make Math Fun!</a:t>
            </a:r>
            <a:r>
              <a:rPr lang="en-US" sz="5600" dirty="0" smtClean="0"/>
              <a:t> Innovative Learning Concepts Inc., 2000. Web. 28 Oct. 2009. &lt;http://www.touchmath.com/index.cfm&gt;.</a:t>
            </a:r>
          </a:p>
          <a:p>
            <a:endParaRPr lang="en-US" sz="4800" dirty="0" smtClean="0"/>
          </a:p>
          <a:p>
            <a:endParaRPr lang="en-US" dirty="0"/>
          </a:p>
        </p:txBody>
      </p:sp>
    </p:spTree>
  </p:cSld>
  <p:clrMapOvr>
    <a:masterClrMapping/>
  </p:clrMapOvr>
  <p:transition advTm="12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supermarketsweep.mp3">
            <a:hlinkClick r:id="" action="ppaction://media"/>
          </p:cNvPr>
          <p:cNvPicPr>
            <a:picLocks noRot="1" noChangeAspect="1"/>
          </p:cNvPicPr>
          <p:nvPr>
            <a:audioFile r:link="rId1"/>
          </p:nvPr>
        </p:nvPicPr>
        <p:blipFill>
          <a:blip r:embed="rId7"/>
          <a:stretch>
            <a:fillRect/>
          </a:stretch>
        </p:blipFill>
        <p:spPr>
          <a:xfrm>
            <a:off x="6705600" y="3184525"/>
            <a:ext cx="244475" cy="244475"/>
          </a:xfrm>
          <a:prstGeom prst="rect">
            <a:avLst/>
          </a:prstGeom>
        </p:spPr>
      </p:pic>
      <p:pic>
        <p:nvPicPr>
          <p:cNvPr id="11" name="supermarketsweep.mp3">
            <a:hlinkClick r:id="" action="ppaction://media"/>
          </p:cNvPr>
          <p:cNvPicPr>
            <a:picLocks noRot="1" noChangeAspect="1"/>
          </p:cNvPicPr>
          <p:nvPr>
            <a:audioFile r:link="rId2"/>
          </p:nvPr>
        </p:nvPicPr>
        <p:blipFill>
          <a:blip r:embed="rId8"/>
          <a:stretch>
            <a:fillRect/>
          </a:stretch>
        </p:blipFill>
        <p:spPr>
          <a:xfrm>
            <a:off x="4449763" y="3306763"/>
            <a:ext cx="244475" cy="244475"/>
          </a:xfrm>
          <a:prstGeom prst="rect">
            <a:avLst/>
          </a:prstGeom>
        </p:spPr>
      </p:pic>
      <p:pic>
        <p:nvPicPr>
          <p:cNvPr id="13" name="supermarketsweep-1.mp3">
            <a:hlinkClick r:id="" action="ppaction://media"/>
          </p:cNvPr>
          <p:cNvPicPr>
            <a:picLocks noRot="1" noChangeAspect="1"/>
          </p:cNvPicPr>
          <p:nvPr>
            <a:audioFile r:link="rId3"/>
          </p:nvPr>
        </p:nvPicPr>
        <p:blipFill>
          <a:blip r:embed="rId9"/>
          <a:stretch>
            <a:fillRect/>
          </a:stretch>
        </p:blipFill>
        <p:spPr>
          <a:xfrm>
            <a:off x="4449763" y="3306763"/>
            <a:ext cx="244475" cy="244475"/>
          </a:xfrm>
          <a:prstGeom prst="rect">
            <a:avLst/>
          </a:prstGeom>
        </p:spPr>
      </p:pic>
      <p:pic>
        <p:nvPicPr>
          <p:cNvPr id="7" name="Picture 6" descr="white screen.JPG">
            <a:hlinkClick r:id="" action="ppaction://noaction" highlightClick="1"/>
          </p:cNvPr>
          <p:cNvPicPr>
            <a:picLocks noChangeAspect="1"/>
          </p:cNvPicPr>
          <p:nvPr/>
        </p:nvPicPr>
        <p:blipFill>
          <a:blip r:embed="rId10"/>
          <a:stretch>
            <a:fillRect/>
          </a:stretch>
        </p:blipFill>
        <p:spPr>
          <a:xfrm>
            <a:off x="0" y="0"/>
            <a:ext cx="9144000" cy="6858000"/>
          </a:xfrm>
          <a:prstGeom prst="rect">
            <a:avLst/>
          </a:prstGeom>
        </p:spPr>
      </p:pic>
      <p:sp>
        <p:nvSpPr>
          <p:cNvPr id="14" name="Title 13"/>
          <p:cNvSpPr>
            <a:spLocks noGrp="1"/>
          </p:cNvSpPr>
          <p:nvPr>
            <p:ph type="ctrTitle"/>
          </p:nvPr>
        </p:nvSpPr>
        <p:spPr>
          <a:xfrm>
            <a:off x="1665281" y="0"/>
            <a:ext cx="5813437" cy="121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002060"/>
                </a:solidFill>
                <a:latin typeface="Comic Sans MS" pitchFamily="66" charset="0"/>
              </a:rPr>
              <a:t>Math Buddies</a:t>
            </a:r>
            <a:endParaRPr lang="en-US" sz="4400" b="1" dirty="0">
              <a:solidFill>
                <a:srgbClr val="002060"/>
              </a:solidFill>
              <a:latin typeface="Comic Sans MS" pitchFamily="66" charset="0"/>
            </a:endParaRPr>
          </a:p>
        </p:txBody>
      </p:sp>
      <p:pic>
        <p:nvPicPr>
          <p:cNvPr id="5" name="Picture 4" descr="IMG_8852.JPG">
            <a:hlinkClick r:id="" action="ppaction://noaction" highlightClick="1"/>
          </p:cNvPr>
          <p:cNvPicPr>
            <a:picLocks noChangeAspect="1"/>
          </p:cNvPicPr>
          <p:nvPr/>
        </p:nvPicPr>
        <p:blipFill>
          <a:blip r:embed="rId11" cstate="print">
            <a:clrChange>
              <a:clrFrom>
                <a:srgbClr val="FFFFFF"/>
              </a:clrFrom>
              <a:clrTo>
                <a:srgbClr val="FFFFFF">
                  <a:alpha val="0"/>
                </a:srgbClr>
              </a:clrTo>
            </a:clrChange>
          </a:blip>
          <a:stretch>
            <a:fillRect/>
          </a:stretch>
        </p:blipFill>
        <p:spPr>
          <a:xfrm>
            <a:off x="685799" y="931543"/>
            <a:ext cx="7772401" cy="5926457"/>
          </a:xfrm>
          <a:prstGeom prst="rect">
            <a:avLst/>
          </a:prstGeom>
        </p:spPr>
      </p:pic>
      <p:sp>
        <p:nvSpPr>
          <p:cNvPr id="12" name="Subtitle 11"/>
          <p:cNvSpPr>
            <a:spLocks noGrp="1"/>
          </p:cNvSpPr>
          <p:nvPr>
            <p:ph type="subTitle" idx="1"/>
          </p:nvPr>
        </p:nvSpPr>
        <p:spPr>
          <a:xfrm>
            <a:off x="5181600" y="5410200"/>
            <a:ext cx="3962400" cy="1447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r>
              <a:rPr lang="en-US" dirty="0" smtClean="0">
                <a:solidFill>
                  <a:srgbClr val="002060"/>
                </a:solidFill>
                <a:latin typeface="Comic Sans MS" pitchFamily="66" charset="0"/>
              </a:rPr>
              <a:t>By Angela Rupert</a:t>
            </a:r>
          </a:p>
          <a:p>
            <a:pPr algn="ctr"/>
            <a:r>
              <a:rPr lang="en-US" dirty="0" smtClean="0">
                <a:solidFill>
                  <a:srgbClr val="002060"/>
                </a:solidFill>
                <a:latin typeface="Comic Sans MS" pitchFamily="66" charset="0"/>
              </a:rPr>
              <a:t>Austin Rupert Age 9</a:t>
            </a:r>
          </a:p>
          <a:p>
            <a:pPr algn="ctr"/>
            <a:r>
              <a:rPr lang="en-US" dirty="0" smtClean="0">
                <a:solidFill>
                  <a:srgbClr val="002060"/>
                </a:solidFill>
                <a:latin typeface="Comic Sans MS" pitchFamily="66" charset="0"/>
              </a:rPr>
              <a:t>Chandler Rupert Age 6</a:t>
            </a:r>
            <a:endParaRPr lang="en-US" dirty="0">
              <a:solidFill>
                <a:srgbClr val="002060"/>
              </a:solidFill>
              <a:latin typeface="Comic Sans MS" pitchFamily="66" charset="0"/>
            </a:endParaRPr>
          </a:p>
        </p:txBody>
      </p:sp>
      <p:pic>
        <p:nvPicPr>
          <p:cNvPr id="15" name="Recorded Sound">
            <a:hlinkClick r:id="" action="ppaction://media"/>
          </p:cNvPr>
          <p:cNvPicPr>
            <a:picLocks noRot="1" noChangeAspect="1"/>
          </p:cNvPicPr>
          <p:nvPr>
            <a:wavAudioFile r:embed="rId4" name="Recorded Sound"/>
          </p:nvPr>
        </p:nvPicPr>
        <p:blipFill>
          <a:blip r:embed="rId12"/>
          <a:stretch>
            <a:fillRect/>
          </a:stretch>
        </p:blipFill>
        <p:spPr>
          <a:xfrm>
            <a:off x="4449763" y="3306763"/>
            <a:ext cx="244475" cy="244475"/>
          </a:xfrm>
          <a:prstGeom prst="rect">
            <a:avLst/>
          </a:prstGeom>
        </p:spPr>
      </p:pic>
    </p:spTree>
  </p:cSld>
  <p:clrMapOvr>
    <a:masterClrMapping/>
  </p:clrMapOvr>
  <p:transition advClick="0" advTm="3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repeatCount="indefinite" fill="hold" display="0">
                  <p:stCondLst>
                    <p:cond delay="indefinite"/>
                  </p:stCondLst>
                  <p:endCondLst>
                    <p:cond evt="onPrev" delay="0">
                      <p:tgtEl>
                        <p:sldTgt/>
                      </p:tgtEl>
                    </p:cond>
                    <p:cond evt="onStopAudio" delay="0">
                      <p:tgtEl>
                        <p:sldTgt/>
                      </p:tgtEl>
                    </p:cond>
                  </p:endCondLst>
                </p:cTn>
                <p:tgtEl>
                  <p:spTgt spid="10"/>
                </p:tgtEl>
              </p:cMediaNode>
            </p:audio>
            <p:audio>
              <p:cMediaNode showWhenStopped="0">
                <p:cTn id="8" repeatCount="indefinite" fill="hold" display="0">
                  <p:stCondLst>
                    <p:cond delay="indefinite"/>
                  </p:stCondLst>
                  <p:endCondLst>
                    <p:cond evt="onPrev" delay="0">
                      <p:tgtEl>
                        <p:sldTgt/>
                      </p:tgtEl>
                    </p:cond>
                    <p:cond evt="onStopAudio" delay="0">
                      <p:tgtEl>
                        <p:sldTgt/>
                      </p:tgtEl>
                    </p:cond>
                  </p:endCondLst>
                </p:cTn>
                <p:tgtEl>
                  <p:spTgt spid="11"/>
                </p:tgtEl>
              </p:cMediaNode>
            </p:audio>
            <p:audio>
              <p:cMediaNode showWhenStopped="0">
                <p:cTn id="9" repeatCount="indefinite" fill="hold" display="0">
                  <p:stCondLst>
                    <p:cond delay="indefinite"/>
                  </p:stCondLst>
                  <p:endCondLst>
                    <p:cond evt="onPrev" delay="0">
                      <p:tgtEl>
                        <p:sldTgt/>
                      </p:tgtEl>
                    </p:cond>
                    <p:cond evt="onStopAudio" delay="0">
                      <p:tgtEl>
                        <p:sldTgt/>
                      </p:tgtEl>
                    </p:cond>
                  </p:endCondLst>
                </p:cTn>
                <p:tgtEl>
                  <p:spTgt spid="13"/>
                </p:tgtEl>
              </p:cMediaNode>
            </p:audio>
            <p:audio>
              <p:cMediaNode vol="100000" showWhenStopped="0">
                <p:cTn id="10" fill="hold" display="0">
                  <p:stCondLst>
                    <p:cond delay="indefinite"/>
                  </p:stCondLst>
                  <p:endCondLst>
                    <p:cond evt="onPrev" delay="0">
                      <p:tgtEl>
                        <p:sldTgt/>
                      </p:tgtEl>
                    </p:cond>
                    <p:cond evt="onStopAudio" delay="0">
                      <p:tgtEl>
                        <p:sldTgt/>
                      </p:tgtEl>
                    </p:cond>
                  </p:endCondLst>
                </p:cTn>
                <p:tgtEl>
                  <p:spTgt spid="1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3399"/>
          </a:solidFill>
          <a:ln>
            <a:solidFill>
              <a:schemeClr val="tx1"/>
            </a:solidFill>
          </a:ln>
        </p:spPr>
        <p:txBody>
          <a:bodyPr/>
          <a:lstStyle/>
          <a:p>
            <a:r>
              <a:rPr lang="en-US" b="1" dirty="0" smtClean="0"/>
              <a:t>Stage 1: Gain attention</a:t>
            </a:r>
            <a:endParaRPr lang="en-US" b="1" dirty="0"/>
          </a:p>
        </p:txBody>
      </p:sp>
      <p:sp>
        <p:nvSpPr>
          <p:cNvPr id="5" name="Content Placeholder 4"/>
          <p:cNvSpPr>
            <a:spLocks noGrp="1"/>
          </p:cNvSpPr>
          <p:nvPr>
            <p:ph idx="1"/>
          </p:nvPr>
        </p:nvSpPr>
        <p:spPr>
          <a:xfrm>
            <a:off x="4572000" y="1600200"/>
            <a:ext cx="4114800" cy="4648200"/>
          </a:xfrm>
        </p:spPr>
        <p:txBody>
          <a:bodyPr/>
          <a:lstStyle/>
          <a:p>
            <a:r>
              <a:rPr lang="en-US" dirty="0" smtClean="0"/>
              <a:t>Silly character </a:t>
            </a:r>
            <a:r>
              <a:rPr lang="en-US" dirty="0"/>
              <a:t>g</a:t>
            </a:r>
            <a:r>
              <a:rPr lang="en-US" dirty="0" smtClean="0"/>
              <a:t>rabs </a:t>
            </a:r>
            <a:r>
              <a:rPr lang="en-US" dirty="0"/>
              <a:t>a</a:t>
            </a:r>
            <a:r>
              <a:rPr lang="en-US" dirty="0" smtClean="0"/>
              <a:t>ttention to learner</a:t>
            </a:r>
          </a:p>
          <a:p>
            <a:r>
              <a:rPr lang="en-US" dirty="0" smtClean="0"/>
              <a:t>Animation movement attracts eyes.</a:t>
            </a:r>
          </a:p>
          <a:p>
            <a:r>
              <a:rPr lang="en-US" dirty="0" smtClean="0"/>
              <a:t>Sound effects grab attention through auditory senses.</a:t>
            </a:r>
            <a:endParaRPr lang="en-US" dirty="0"/>
          </a:p>
        </p:txBody>
      </p:sp>
      <p:pic>
        <p:nvPicPr>
          <p:cNvPr id="6" name="Content Placeholder 3" descr="IMG_8868.JPG">
            <a:hlinkClick r:id="" action="ppaction://noaction" highlightClick="1">
              <a:snd r:embed="rId5" name="applause.wav"/>
            </a:hlinkClick>
          </p:cNvPr>
          <p:cNvPicPr>
            <a:picLocks noChangeAspect="1"/>
          </p:cNvPicPr>
          <p:nvPr/>
        </p:nvPicPr>
        <p:blipFill>
          <a:blip r:embed="rId6" cstate="print"/>
          <a:srcRect l="21356" t="3769" r="19602" b="9553"/>
          <a:stretch>
            <a:fillRect/>
          </a:stretch>
        </p:blipFill>
        <p:spPr>
          <a:xfrm>
            <a:off x="762000" y="1447800"/>
            <a:ext cx="3082927" cy="4525963"/>
          </a:xfrm>
          <a:prstGeom prst="rect">
            <a:avLst/>
          </a:prstGeom>
        </p:spPr>
      </p:pic>
      <p:pic>
        <p:nvPicPr>
          <p:cNvPr id="7" name="Picture 6" descr="IMG_8868.JPG">
            <a:hlinkClick r:id="" action="ppaction://hlinkshowjump?jump=nextslide" highlightClick="1"/>
          </p:cNvPr>
          <p:cNvPicPr>
            <a:picLocks noChangeAspect="1"/>
          </p:cNvPicPr>
          <p:nvPr/>
        </p:nvPicPr>
        <p:blipFill>
          <a:blip r:embed="rId7" cstate="print"/>
          <a:stretch>
            <a:fillRect/>
          </a:stretch>
        </p:blipFill>
        <p:spPr>
          <a:xfrm>
            <a:off x="7626347" y="5791200"/>
            <a:ext cx="719143" cy="884237"/>
          </a:xfrm>
          <a:prstGeom prst="rect">
            <a:avLst/>
          </a:prstGeom>
        </p:spPr>
      </p:pic>
      <p:pic>
        <p:nvPicPr>
          <p:cNvPr id="8" name="Recorded Sound">
            <a:hlinkClick r:id="" action="ppaction://media"/>
          </p:cNvPr>
          <p:cNvPicPr>
            <a:picLocks noRot="1" noChangeAspect="1"/>
          </p:cNvPicPr>
          <p:nvPr>
            <a:wavAudioFile r:embed="rId1" name="Recorded Sound"/>
          </p:nvPr>
        </p:nvPicPr>
        <p:blipFill>
          <a:blip r:embed="rId8"/>
          <a:stretch>
            <a:fillRect/>
          </a:stretch>
        </p:blipFill>
        <p:spPr>
          <a:xfrm>
            <a:off x="4449763" y="3306763"/>
            <a:ext cx="244475" cy="244475"/>
          </a:xfrm>
          <a:prstGeom prst="rect">
            <a:avLst/>
          </a:prstGeom>
        </p:spPr>
      </p:pic>
      <p:pic>
        <p:nvPicPr>
          <p:cNvPr id="9" name="MSj03883800000[1].wav">
            <a:hlinkClick r:id="" action="ppaction://media"/>
          </p:cNvPr>
          <p:cNvPicPr>
            <a:picLocks noRot="1" noChangeAspect="1"/>
          </p:cNvPicPr>
          <p:nvPr>
            <a:wavAudioFile r:embed="rId2" name="MSj03883800000[1].wav"/>
          </p:nvPr>
        </p:nvPicPr>
        <p:blipFill>
          <a:blip r:embed="rId9"/>
          <a:stretch>
            <a:fillRect/>
          </a:stretch>
        </p:blipFill>
        <p:spPr>
          <a:xfrm>
            <a:off x="4694238" y="2633705"/>
            <a:ext cx="244475" cy="244475"/>
          </a:xfrm>
          <a:prstGeom prst="rect">
            <a:avLst/>
          </a:prstGeom>
        </p:spPr>
      </p:pic>
    </p:spTree>
  </p:cSld>
  <p:clrMapOvr>
    <a:masterClrMapping/>
  </p:clrMapOvr>
  <p:transition advClick="0" advTm="24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9"/>
                                        </p:tgtEl>
                                      </p:cBhvr>
                                    </p:cmd>
                                  </p:childTnLst>
                                </p:cTn>
                              </p:par>
                            </p:childTnLst>
                          </p:cTn>
                        </p:par>
                        <p:par>
                          <p:cTn id="11" fill="hold">
                            <p:stCondLst>
                              <p:cond delay="1000"/>
                            </p:stCondLst>
                            <p:childTnLst>
                              <p:par>
                                <p:cTn id="12" presetID="1" presetClass="mediacall" presetSubtype="0" fill="hold" nodeType="afterEffect">
                                  <p:stCondLst>
                                    <p:cond delay="0"/>
                                  </p:stCondLst>
                                  <p:childTnLst>
                                    <p:cmd type="call" cmd="playFrom(0.0)">
                                      <p:cBhvr>
                                        <p:cTn id="13"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14" fill="hold" display="0">
                  <p:stCondLst>
                    <p:cond delay="indefinite"/>
                  </p:stCondLst>
                  <p:endCondLst>
                    <p:cond evt="onPrev" delay="0">
                      <p:tgtEl>
                        <p:sldTgt/>
                      </p:tgtEl>
                    </p:cond>
                    <p:cond evt="onStopAudio" delay="0">
                      <p:tgtEl>
                        <p:sldTgt/>
                      </p:tgtEl>
                    </p:cond>
                  </p:endCondLst>
                </p:cTn>
                <p:tgtEl>
                  <p:spTgt spid="8"/>
                </p:tgtEl>
              </p:cMediaNode>
            </p:audio>
            <p:audio>
              <p:cMediaNode showWhenStopped="0">
                <p:cTn id="15"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Recorded Sound">
            <a:hlinkClick r:id="" action="ppaction://media"/>
          </p:cNvPr>
          <p:cNvPicPr>
            <a:picLocks noRot="1" noChangeAspect="1"/>
          </p:cNvPicPr>
          <p:nvPr>
            <a:wavAudioFile r:embed="rId1" name="Recorded Sound"/>
          </p:nvPr>
        </p:nvPicPr>
        <p:blipFill>
          <a:blip r:embed="rId3"/>
          <a:stretch>
            <a:fillRect/>
          </a:stretch>
        </p:blipFill>
        <p:spPr>
          <a:xfrm>
            <a:off x="4449763" y="3306763"/>
            <a:ext cx="244475" cy="244475"/>
          </a:xfrm>
          <a:prstGeom prst="rect">
            <a:avLst/>
          </a:prstGeom>
        </p:spPr>
      </p:pic>
      <p:pic>
        <p:nvPicPr>
          <p:cNvPr id="7" name="Picture 6" descr="white screen.JPG">
            <a:hlinkClick r:id="" action="ppaction://noaction" highlightClick="1"/>
          </p:cNvPr>
          <p:cNvPicPr>
            <a:picLocks noChangeAspect="1"/>
          </p:cNvPicPr>
          <p:nvPr/>
        </p:nvPicPr>
        <p:blipFill>
          <a:blip r:embed="rId4"/>
          <a:stretch>
            <a:fillRect/>
          </a:stretch>
        </p:blipFill>
        <p:spPr>
          <a:xfrm>
            <a:off x="0" y="-228600"/>
            <a:ext cx="9144000" cy="6858000"/>
          </a:xfrm>
          <a:prstGeom prst="rect">
            <a:avLst/>
          </a:prstGeom>
        </p:spPr>
      </p:pic>
      <p:sp>
        <p:nvSpPr>
          <p:cNvPr id="2" name="Title 1"/>
          <p:cNvSpPr>
            <a:spLocks noGrp="1"/>
          </p:cNvSpPr>
          <p:nvPr>
            <p:ph type="title"/>
          </p:nvPr>
        </p:nvSpPr>
        <p:spPr>
          <a:xfrm>
            <a:off x="457200" y="990600"/>
            <a:ext cx="8686800" cy="1219200"/>
          </a:xfrm>
          <a:solidFill>
            <a:schemeClr val="bg1"/>
          </a:solidFill>
        </p:spPr>
        <p:txBody>
          <a:bodyPr>
            <a:normAutofit fontScale="90000"/>
          </a:bodyPr>
          <a:lstStyle/>
          <a:p>
            <a:r>
              <a:rPr lang="en-US" dirty="0" smtClean="0"/>
              <a:t/>
            </a:r>
            <a:br>
              <a:rPr lang="en-US" dirty="0" smtClean="0"/>
            </a:br>
            <a:r>
              <a:rPr lang="en-US" b="1" dirty="0" smtClean="0">
                <a:solidFill>
                  <a:schemeClr val="tx2"/>
                </a:solidFill>
                <a:latin typeface="Comic Sans MS" pitchFamily="66" charset="0"/>
              </a:rPr>
              <a:t>What are Math Buddies?</a:t>
            </a:r>
            <a:br>
              <a:rPr lang="en-US" b="1" dirty="0" smtClean="0">
                <a:solidFill>
                  <a:schemeClr val="tx2"/>
                </a:solidFill>
                <a:latin typeface="Comic Sans MS" pitchFamily="66" charset="0"/>
              </a:rPr>
            </a:br>
            <a:r>
              <a:rPr lang="en-US" sz="2700" dirty="0" smtClean="0">
                <a:solidFill>
                  <a:schemeClr val="tx2"/>
                </a:solidFill>
                <a:latin typeface="Comic Sans MS" pitchFamily="66" charset="0"/>
              </a:rPr>
              <a:t>Game Objective</a:t>
            </a:r>
            <a:endParaRPr lang="en-US" sz="2700" dirty="0">
              <a:solidFill>
                <a:schemeClr val="tx2"/>
              </a:solidFill>
              <a:latin typeface="Comic Sans MS" pitchFamily="66" charset="0"/>
            </a:endParaRPr>
          </a:p>
        </p:txBody>
      </p:sp>
      <p:sp>
        <p:nvSpPr>
          <p:cNvPr id="3" name="Content Placeholder 2"/>
          <p:cNvSpPr>
            <a:spLocks noGrp="1"/>
          </p:cNvSpPr>
          <p:nvPr>
            <p:ph idx="1"/>
          </p:nvPr>
        </p:nvSpPr>
        <p:spPr>
          <a:xfrm>
            <a:off x="533400" y="2438400"/>
            <a:ext cx="8077200" cy="3810000"/>
          </a:xfrm>
        </p:spPr>
        <p:txBody>
          <a:bodyPr>
            <a:normAutofit/>
          </a:bodyPr>
          <a:lstStyle/>
          <a:p>
            <a:r>
              <a:rPr lang="en-US" sz="2800" b="1" dirty="0" smtClean="0">
                <a:solidFill>
                  <a:srgbClr val="002060"/>
                </a:solidFill>
                <a:latin typeface="Comic Sans MS" pitchFamily="66" charset="0"/>
              </a:rPr>
              <a:t>Math Buddies </a:t>
            </a:r>
            <a:r>
              <a:rPr lang="en-US" sz="2800" dirty="0" smtClean="0">
                <a:solidFill>
                  <a:srgbClr val="002060"/>
                </a:solidFill>
                <a:latin typeface="Comic Sans MS" pitchFamily="66" charset="0"/>
              </a:rPr>
              <a:t>are cute alien figurines developed to introduce digit ten concepts to kindergarteners and special needs children.</a:t>
            </a:r>
          </a:p>
          <a:p>
            <a:r>
              <a:rPr lang="en-US" sz="2800" b="1" dirty="0" smtClean="0">
                <a:solidFill>
                  <a:srgbClr val="002060"/>
                </a:solidFill>
                <a:latin typeface="Comic Sans MS" pitchFamily="66" charset="0"/>
              </a:rPr>
              <a:t>Math Buddies </a:t>
            </a:r>
            <a:r>
              <a:rPr lang="en-US" sz="2800" dirty="0" smtClean="0">
                <a:solidFill>
                  <a:srgbClr val="002060"/>
                </a:solidFill>
                <a:latin typeface="Comic Sans MS" pitchFamily="66" charset="0"/>
              </a:rPr>
              <a:t>teaches grouping and instant recognition skills.  </a:t>
            </a:r>
          </a:p>
          <a:p>
            <a:r>
              <a:rPr lang="en-US" sz="2800" b="1" dirty="0" smtClean="0">
                <a:solidFill>
                  <a:srgbClr val="002060"/>
                </a:solidFill>
                <a:latin typeface="Comic Sans MS" pitchFamily="66" charset="0"/>
              </a:rPr>
              <a:t>The goal </a:t>
            </a:r>
            <a:r>
              <a:rPr lang="en-US" sz="2800" dirty="0" smtClean="0">
                <a:solidFill>
                  <a:srgbClr val="002060"/>
                </a:solidFill>
                <a:latin typeface="Comic Sans MS" pitchFamily="66" charset="0"/>
              </a:rPr>
              <a:t>is to increase processing speed and reduce finger counting during mental math exercises.</a:t>
            </a:r>
          </a:p>
          <a:p>
            <a:pPr>
              <a:buNone/>
            </a:pPr>
            <a:endParaRPr lang="en-US" dirty="0" smtClean="0"/>
          </a:p>
          <a:p>
            <a:endParaRPr lang="en-US" dirty="0"/>
          </a:p>
        </p:txBody>
      </p:sp>
      <p:pic>
        <p:nvPicPr>
          <p:cNvPr id="6" name="Picture 5" descr="IMG_8868.JPG">
            <a:hlinkClick r:id="" action="ppaction://hlinkshowjump?jump=nextslide" highlightClick="1"/>
          </p:cNvPr>
          <p:cNvPicPr>
            <a:picLocks noChangeAspect="1"/>
          </p:cNvPicPr>
          <p:nvPr/>
        </p:nvPicPr>
        <p:blipFill>
          <a:blip r:embed="rId5" cstate="print"/>
          <a:stretch>
            <a:fillRect/>
          </a:stretch>
        </p:blipFill>
        <p:spPr>
          <a:xfrm>
            <a:off x="655637" y="1447801"/>
            <a:ext cx="990600" cy="990600"/>
          </a:xfrm>
          <a:prstGeom prst="rect">
            <a:avLst/>
          </a:prstGeom>
        </p:spPr>
      </p:pic>
      <p:sp>
        <p:nvSpPr>
          <p:cNvPr id="16" name="Rectangle 15"/>
          <p:cNvSpPr/>
          <p:nvPr/>
        </p:nvSpPr>
        <p:spPr>
          <a:xfrm>
            <a:off x="0" y="-228600"/>
            <a:ext cx="9144000" cy="1524000"/>
          </a:xfrm>
          <a:prstGeom prst="rect">
            <a:avLst/>
          </a:prstGeom>
          <a:solidFill>
            <a:srgbClr val="FF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tx1"/>
                </a:solidFill>
              </a:rPr>
              <a:t>Stage 2:Inform learners of objectives</a:t>
            </a:r>
            <a:br>
              <a:rPr lang="en-US" sz="3600" b="1" dirty="0" smtClean="0">
                <a:solidFill>
                  <a:schemeClr val="tx1"/>
                </a:solidFill>
              </a:rPr>
            </a:br>
            <a:r>
              <a:rPr lang="en-US" sz="3600" b="1" dirty="0" smtClean="0">
                <a:solidFill>
                  <a:schemeClr val="tx1"/>
                </a:solidFill>
              </a:rPr>
              <a:t>(</a:t>
            </a:r>
            <a:r>
              <a:rPr lang="en-US" sz="3600" b="1" i="1" dirty="0" smtClean="0">
                <a:solidFill>
                  <a:schemeClr val="tx1"/>
                </a:solidFill>
              </a:rPr>
              <a:t>Incorporate learner objective page</a:t>
            </a:r>
            <a:r>
              <a:rPr lang="en-US" sz="3600" b="1" dirty="0" smtClean="0">
                <a:solidFill>
                  <a:schemeClr val="tx1"/>
                </a:solidFill>
              </a:rPr>
              <a:t>.)</a:t>
            </a:r>
            <a:endParaRPr lang="en-US" sz="3600" dirty="0">
              <a:solidFill>
                <a:schemeClr val="tx1"/>
              </a:solidFill>
            </a:endParaRPr>
          </a:p>
        </p:txBody>
      </p:sp>
      <p:pic>
        <p:nvPicPr>
          <p:cNvPr id="19" name="Picture 18" descr="IMG_8868.JPG">
            <a:hlinkClick r:id="" action="ppaction://hlinkshowjump?jump=nextslide" highlightClick="1"/>
          </p:cNvPr>
          <p:cNvPicPr>
            <a:picLocks noChangeAspect="1"/>
          </p:cNvPicPr>
          <p:nvPr/>
        </p:nvPicPr>
        <p:blipFill>
          <a:blip r:embed="rId6" cstate="print"/>
          <a:stretch>
            <a:fillRect/>
          </a:stretch>
        </p:blipFill>
        <p:spPr>
          <a:xfrm>
            <a:off x="7620000" y="5638800"/>
            <a:ext cx="838200" cy="1030625"/>
          </a:xfrm>
          <a:prstGeom prst="rect">
            <a:avLst/>
          </a:prstGeom>
        </p:spPr>
      </p:pic>
    </p:spTree>
  </p:cSld>
  <p:clrMapOvr>
    <a:masterClrMapping/>
  </p:clrMapOvr>
  <p:transition advClick="0" advTm="44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16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white screen.JPG">
            <a:hlinkClick r:id="" action="ppaction://noaction" highlightClick="1"/>
          </p:cNvPr>
          <p:cNvPicPr>
            <a:picLocks noChangeAspect="1"/>
          </p:cNvPicPr>
          <p:nvPr/>
        </p:nvPicPr>
        <p:blipFill>
          <a:blip r:embed="rId3"/>
          <a:stretch>
            <a:fillRect/>
          </a:stretch>
        </p:blipFill>
        <p:spPr>
          <a:xfrm>
            <a:off x="0" y="0"/>
            <a:ext cx="9144000" cy="6858000"/>
          </a:xfrm>
          <a:prstGeom prst="rect">
            <a:avLst/>
          </a:prstGeom>
        </p:spPr>
      </p:pic>
      <p:pic>
        <p:nvPicPr>
          <p:cNvPr id="4" name="Content Placeholder 3" descr="IMG_8995.JPG">
            <a:hlinkClick r:id="" action="ppaction://noaction" highlightClick="1"/>
          </p:cNvPr>
          <p:cNvPicPr>
            <a:picLocks noGrp="1" noChangeAspect="1"/>
          </p:cNvPicPr>
          <p:nvPr>
            <p:ph idx="1"/>
          </p:nvPr>
        </p:nvPicPr>
        <p:blipFill>
          <a:blip r:embed="rId4" cstate="print"/>
          <a:stretch>
            <a:fillRect/>
          </a:stretch>
        </p:blipFill>
        <p:spPr>
          <a:xfrm>
            <a:off x="4114799" y="1981200"/>
            <a:ext cx="3581399" cy="3810000"/>
          </a:xfrm>
        </p:spPr>
      </p:pic>
      <p:sp>
        <p:nvSpPr>
          <p:cNvPr id="6" name="Title 1"/>
          <p:cNvSpPr txBox="1">
            <a:spLocks noGrp="1"/>
          </p:cNvSpPr>
          <p:nvPr>
            <p:ph type="title"/>
          </p:nvPr>
        </p:nvSpPr>
        <p:spPr>
          <a:xfrm>
            <a:off x="4114800" y="228600"/>
            <a:ext cx="19812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cap="none" spc="0" normalizeH="0" baseline="0" noProof="0" dirty="0" smtClean="0">
                <a:ln>
                  <a:noFill/>
                </a:ln>
                <a:solidFill>
                  <a:schemeClr val="tx1"/>
                </a:solidFill>
                <a:effectLst/>
                <a:uLnTx/>
                <a:uFillTx/>
                <a:latin typeface="Comic Sans MS" pitchFamily="66" charset="0"/>
              </a:rPr>
              <a:t>=</a:t>
            </a:r>
            <a:r>
              <a:rPr kumimoji="0" lang="en-US" sz="7200" b="1" i="0" u="none" strike="noStrike" kern="1200" cap="none" spc="0" normalizeH="0" baseline="0" noProof="0" dirty="0" smtClean="0">
                <a:ln>
                  <a:noFill/>
                </a:ln>
                <a:effectLst/>
                <a:uLnTx/>
                <a:uFillTx/>
                <a:latin typeface="Comic Sans MS" pitchFamily="66" charset="0"/>
              </a:rPr>
              <a:t>10</a:t>
            </a:r>
            <a:endParaRPr kumimoji="0" lang="en-US" sz="7200" b="1" i="0" u="none" strike="noStrike" kern="1200" cap="none" spc="0" normalizeH="0" baseline="0" noProof="0" dirty="0" smtClean="0">
              <a:ln>
                <a:noFill/>
              </a:ln>
              <a:solidFill>
                <a:srgbClr val="FF0000"/>
              </a:solidFill>
              <a:effectLst/>
              <a:uLnTx/>
              <a:uFillTx/>
              <a:latin typeface="Comic Sans MS" pitchFamily="66" charset="0"/>
            </a:endParaRPr>
          </a:p>
        </p:txBody>
      </p:sp>
      <p:sp>
        <p:nvSpPr>
          <p:cNvPr id="33" name="Title 1">
            <a:hlinkClick r:id="" action="ppaction://noaction" highlightClick="1"/>
          </p:cNvPr>
          <p:cNvSpPr txBox="1">
            <a:spLocks/>
          </p:cNvSpPr>
          <p:nvPr/>
        </p:nvSpPr>
        <p:spPr>
          <a:xfrm>
            <a:off x="2362200" y="228600"/>
            <a:ext cx="1828800" cy="1143000"/>
          </a:xfrm>
          <a:prstGeom prst="rect">
            <a:avLst/>
          </a:prstGeom>
          <a:no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cap="none" spc="0" normalizeH="0" baseline="0" noProof="0" dirty="0" smtClean="0">
                <a:ln>
                  <a:noFill/>
                </a:ln>
                <a:solidFill>
                  <a:schemeClr val="tx1"/>
                </a:solidFill>
                <a:effectLst/>
                <a:uLnTx/>
                <a:uFillTx/>
                <a:latin typeface="Comic Sans MS" pitchFamily="66" charset="0"/>
                <a:ea typeface="+mj-ea"/>
                <a:cs typeface="+mj-cs"/>
              </a:rPr>
              <a:t>+</a:t>
            </a:r>
            <a:r>
              <a:rPr kumimoji="0" lang="en-US" sz="7200" b="1" i="0" u="none" strike="noStrike" kern="1200" cap="none" spc="0" normalizeH="0" baseline="0" noProof="0" dirty="0" smtClean="0">
                <a:ln>
                  <a:noFill/>
                </a:ln>
                <a:solidFill>
                  <a:srgbClr val="FF0000"/>
                </a:solidFill>
                <a:effectLst/>
                <a:uLnTx/>
                <a:uFillTx/>
                <a:latin typeface="Comic Sans MS" pitchFamily="66" charset="0"/>
                <a:ea typeface="+mj-ea"/>
                <a:cs typeface="+mj-cs"/>
              </a:rPr>
              <a:t>?</a:t>
            </a:r>
            <a:r>
              <a:rPr kumimoji="0" lang="en-US" sz="7200" b="1" i="0" u="none" strike="noStrike" kern="1200" cap="none" spc="0" normalizeH="0" baseline="0" noProof="0" dirty="0" smtClean="0">
                <a:ln>
                  <a:noFill/>
                </a:ln>
                <a:solidFill>
                  <a:schemeClr val="tx1"/>
                </a:solidFill>
                <a:effectLst/>
                <a:uLnTx/>
                <a:uFillTx/>
                <a:latin typeface="+mj-lt"/>
                <a:ea typeface="+mj-ea"/>
                <a:cs typeface="+mj-cs"/>
              </a:rPr>
              <a:t> </a:t>
            </a:r>
          </a:p>
        </p:txBody>
      </p:sp>
      <p:sp>
        <p:nvSpPr>
          <p:cNvPr id="34" name="Title 1"/>
          <p:cNvSpPr txBox="1">
            <a:spLocks/>
          </p:cNvSpPr>
          <p:nvPr/>
        </p:nvSpPr>
        <p:spPr>
          <a:xfrm>
            <a:off x="1676400" y="228600"/>
            <a:ext cx="9906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cap="none" spc="0" normalizeH="0" baseline="0" noProof="0" dirty="0" smtClean="0">
                <a:ln>
                  <a:noFill/>
                </a:ln>
                <a:solidFill>
                  <a:schemeClr val="tx1"/>
                </a:solidFill>
                <a:effectLst/>
                <a:uLnTx/>
                <a:uFillTx/>
                <a:latin typeface="Comic Sans MS" pitchFamily="66" charset="0"/>
                <a:ea typeface="+mj-ea"/>
                <a:cs typeface="+mj-cs"/>
              </a:rPr>
              <a:t>5</a:t>
            </a:r>
            <a:r>
              <a:rPr kumimoji="0" lang="en-US" sz="7200" b="1" i="0" u="none" strike="noStrike" kern="1200" cap="none" spc="0" normalizeH="0" baseline="0" noProof="0" dirty="0" smtClean="0">
                <a:ln>
                  <a:noFill/>
                </a:ln>
                <a:solidFill>
                  <a:schemeClr val="tx1"/>
                </a:solidFill>
                <a:effectLst/>
                <a:uLnTx/>
                <a:uFillTx/>
                <a:latin typeface="+mj-lt"/>
                <a:ea typeface="+mj-ea"/>
                <a:cs typeface="+mj-cs"/>
              </a:rPr>
              <a:t> </a:t>
            </a:r>
          </a:p>
        </p:txBody>
      </p:sp>
      <p:pic>
        <p:nvPicPr>
          <p:cNvPr id="35" name="Picture 2" descr="C:\Users\Mom\AppData\Local\Microsoft\Windows\Temporary Internet Files\Content.IE5\X3G23MWJ\MCNA01829_0000[1].wmf">
            <a:hlinkClick r:id="" action="ppaction://noaction" highlightClick="1"/>
          </p:cNvPr>
          <p:cNvPicPr>
            <a:picLocks noChangeAspect="1" noChangeArrowheads="1"/>
          </p:cNvPicPr>
          <p:nvPr/>
        </p:nvPicPr>
        <p:blipFill>
          <a:blip r:embed="rId5"/>
          <a:srcRect/>
          <a:stretch>
            <a:fillRect/>
          </a:stretch>
        </p:blipFill>
        <p:spPr bwMode="auto">
          <a:xfrm>
            <a:off x="7750882" y="3009900"/>
            <a:ext cx="997233" cy="990600"/>
          </a:xfrm>
          <a:prstGeom prst="rect">
            <a:avLst/>
          </a:prstGeom>
          <a:noFill/>
        </p:spPr>
      </p:pic>
      <p:pic>
        <p:nvPicPr>
          <p:cNvPr id="36" name="Picture 2" descr="C:\Users\Mom\AppData\Local\Microsoft\Windows\Temporary Internet Files\Content.IE5\X3G23MWJ\MCNA01829_0000[1].wmf">
            <a:hlinkClick r:id="" action="ppaction://noaction" highlightClick="1"/>
          </p:cNvPr>
          <p:cNvPicPr>
            <a:picLocks noChangeAspect="1" noChangeArrowheads="1"/>
          </p:cNvPicPr>
          <p:nvPr/>
        </p:nvPicPr>
        <p:blipFill>
          <a:blip r:embed="rId5"/>
          <a:srcRect/>
          <a:stretch>
            <a:fillRect/>
          </a:stretch>
        </p:blipFill>
        <p:spPr bwMode="auto">
          <a:xfrm>
            <a:off x="7750882" y="4191000"/>
            <a:ext cx="997233" cy="990600"/>
          </a:xfrm>
          <a:prstGeom prst="rect">
            <a:avLst/>
          </a:prstGeom>
          <a:noFill/>
        </p:spPr>
      </p:pic>
      <p:pic>
        <p:nvPicPr>
          <p:cNvPr id="37" name="Picture 2" descr="C:\Users\Mom\AppData\Local\Microsoft\Windows\Temporary Internet Files\Content.IE5\X3G23MWJ\MCNA01829_0000[1].wmf">
            <a:hlinkClick r:id="" action="ppaction://hlinkshowjump?jump=nextslide" highlightClick="1"/>
          </p:cNvPr>
          <p:cNvPicPr>
            <a:picLocks noChangeAspect="1" noChangeArrowheads="1"/>
          </p:cNvPicPr>
          <p:nvPr/>
        </p:nvPicPr>
        <p:blipFill>
          <a:blip r:embed="rId5"/>
          <a:srcRect/>
          <a:stretch>
            <a:fillRect/>
          </a:stretch>
        </p:blipFill>
        <p:spPr bwMode="auto">
          <a:xfrm>
            <a:off x="7750882" y="5486400"/>
            <a:ext cx="997233" cy="990600"/>
          </a:xfrm>
          <a:prstGeom prst="rect">
            <a:avLst/>
          </a:prstGeom>
          <a:noFill/>
        </p:spPr>
      </p:pic>
      <p:sp>
        <p:nvSpPr>
          <p:cNvPr id="25" name="Title 1">
            <a:hlinkClick r:id="" action="ppaction://noaction" highlightClick="1"/>
          </p:cNvPr>
          <p:cNvSpPr txBox="1">
            <a:spLocks/>
          </p:cNvSpPr>
          <p:nvPr/>
        </p:nvSpPr>
        <p:spPr>
          <a:xfrm>
            <a:off x="7750882" y="3009900"/>
            <a:ext cx="914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7200" b="1" dirty="0" smtClean="0">
                <a:latin typeface="Comic Sans MS" pitchFamily="66" charset="0"/>
                <a:ea typeface="+mj-ea"/>
                <a:cs typeface="+mj-cs"/>
              </a:rPr>
              <a:t>3</a:t>
            </a:r>
            <a:r>
              <a:rPr kumimoji="0" lang="en-US" sz="7200" b="1" i="0" u="none" strike="noStrike" kern="1200" cap="none" spc="0" normalizeH="0" baseline="0" noProof="0" dirty="0" smtClean="0">
                <a:ln>
                  <a:noFill/>
                </a:ln>
                <a:solidFill>
                  <a:schemeClr val="tx1"/>
                </a:solidFill>
                <a:effectLst/>
                <a:uLnTx/>
                <a:uFillTx/>
                <a:latin typeface="+mj-lt"/>
                <a:ea typeface="+mj-ea"/>
                <a:cs typeface="+mj-cs"/>
              </a:rPr>
              <a:t> </a:t>
            </a:r>
          </a:p>
        </p:txBody>
      </p:sp>
      <p:sp>
        <p:nvSpPr>
          <p:cNvPr id="26" name="Title 1">
            <a:hlinkClick r:id="" action="ppaction://noaction" highlightClick="1"/>
          </p:cNvPr>
          <p:cNvSpPr txBox="1">
            <a:spLocks/>
          </p:cNvSpPr>
          <p:nvPr/>
        </p:nvSpPr>
        <p:spPr>
          <a:xfrm>
            <a:off x="7750882" y="4191000"/>
            <a:ext cx="831567"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7200" b="1" dirty="0" smtClean="0">
                <a:latin typeface="Comic Sans MS" pitchFamily="66" charset="0"/>
                <a:ea typeface="+mj-ea"/>
                <a:cs typeface="+mj-cs"/>
              </a:rPr>
              <a:t>4</a:t>
            </a:r>
            <a:r>
              <a:rPr kumimoji="0" lang="en-US" sz="7200" b="1" i="0" u="none" strike="noStrike" kern="1200" cap="none" spc="0" normalizeH="0" baseline="0" noProof="0" dirty="0" smtClean="0">
                <a:ln>
                  <a:noFill/>
                </a:ln>
                <a:solidFill>
                  <a:schemeClr val="tx1"/>
                </a:solidFill>
                <a:effectLst/>
                <a:uLnTx/>
                <a:uFillTx/>
                <a:latin typeface="+mj-lt"/>
                <a:ea typeface="+mj-ea"/>
                <a:cs typeface="+mj-cs"/>
              </a:rPr>
              <a:t> </a:t>
            </a:r>
          </a:p>
        </p:txBody>
      </p:sp>
      <p:sp>
        <p:nvSpPr>
          <p:cNvPr id="28" name="Title 1">
            <a:hlinkClick r:id="" action="ppaction://hlinkshowjump?jump=nextslide" highlightClick="1"/>
          </p:cNvPr>
          <p:cNvSpPr txBox="1">
            <a:spLocks/>
          </p:cNvSpPr>
          <p:nvPr/>
        </p:nvSpPr>
        <p:spPr>
          <a:xfrm>
            <a:off x="7833715" y="5486400"/>
            <a:ext cx="914400" cy="990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cap="none" spc="0" normalizeH="0" baseline="0" noProof="0" dirty="0" smtClean="0">
                <a:ln>
                  <a:noFill/>
                </a:ln>
                <a:solidFill>
                  <a:schemeClr val="tx1"/>
                </a:solidFill>
                <a:effectLst/>
                <a:uLnTx/>
                <a:uFillTx/>
                <a:latin typeface="Comic Sans MS" pitchFamily="66" charset="0"/>
                <a:ea typeface="+mj-ea"/>
                <a:cs typeface="+mj-cs"/>
              </a:rPr>
              <a:t>5</a:t>
            </a:r>
            <a:r>
              <a:rPr kumimoji="0" lang="en-US" sz="7200" b="1" i="0" u="none" strike="noStrike" kern="1200" cap="none" spc="0" normalizeH="0" baseline="0" noProof="0" dirty="0" smtClean="0">
                <a:ln>
                  <a:noFill/>
                </a:ln>
                <a:solidFill>
                  <a:schemeClr val="tx1"/>
                </a:solidFill>
                <a:effectLst/>
                <a:uLnTx/>
                <a:uFillTx/>
                <a:latin typeface="+mj-lt"/>
                <a:ea typeface="+mj-ea"/>
                <a:cs typeface="+mj-cs"/>
              </a:rPr>
              <a:t> </a:t>
            </a:r>
          </a:p>
        </p:txBody>
      </p:sp>
      <p:sp>
        <p:nvSpPr>
          <p:cNvPr id="42" name="Hexagon 41">
            <a:hlinkClick r:id="" action="ppaction://noaction" highlightClick="1"/>
          </p:cNvPr>
          <p:cNvSpPr/>
          <p:nvPr/>
        </p:nvSpPr>
        <p:spPr>
          <a:xfrm>
            <a:off x="5791200" y="3886200"/>
            <a:ext cx="1524000" cy="1371600"/>
          </a:xfrm>
          <a:prstGeom prst="hexag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Who am I?</a:t>
            </a:r>
            <a:endParaRPr lang="en-US" dirty="0">
              <a:solidFill>
                <a:schemeClr val="bg1"/>
              </a:solidFill>
              <a:latin typeface="Comic Sans MS" pitchFamily="66" charset="0"/>
            </a:endParaRPr>
          </a:p>
        </p:txBody>
      </p:sp>
      <p:sp>
        <p:nvSpPr>
          <p:cNvPr id="20" name="Content Placeholder 2"/>
          <p:cNvSpPr txBox="1">
            <a:spLocks/>
          </p:cNvSpPr>
          <p:nvPr/>
        </p:nvSpPr>
        <p:spPr>
          <a:xfrm>
            <a:off x="0" y="1600200"/>
            <a:ext cx="4572000" cy="5486400"/>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Arrow is inserted to help learner recall the answer and to clue the learner into pressing the correct button.</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In subsequent levels, the button will flash without the arrow.  The learner will remember that the correct button to push will be the </a:t>
            </a:r>
            <a:r>
              <a:rPr lang="en-US" sz="3200" dirty="0" smtClean="0"/>
              <a:t>animated</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one.</a:t>
            </a:r>
          </a:p>
        </p:txBody>
      </p:sp>
      <p:sp>
        <p:nvSpPr>
          <p:cNvPr id="23" name="TextBox 22"/>
          <p:cNvSpPr txBox="1"/>
          <p:nvPr/>
        </p:nvSpPr>
        <p:spPr>
          <a:xfrm>
            <a:off x="0" y="1295400"/>
            <a:ext cx="9144000" cy="769441"/>
          </a:xfrm>
          <a:prstGeom prst="rect">
            <a:avLst/>
          </a:prstGeom>
          <a:solidFill>
            <a:srgbClr val="FF3399"/>
          </a:solidFill>
          <a:ln>
            <a:solidFill>
              <a:schemeClr val="tx1"/>
            </a:solidFill>
          </a:ln>
        </p:spPr>
        <p:txBody>
          <a:bodyPr wrap="square" rtlCol="0">
            <a:spAutoFit/>
          </a:bodyPr>
          <a:lstStyle/>
          <a:p>
            <a:pPr marL="342900" lvl="0" indent="-342900">
              <a:spcBef>
                <a:spcPct val="20000"/>
              </a:spcBef>
              <a:defRPr/>
            </a:pPr>
            <a:r>
              <a:rPr lang="en-US" sz="4400" b="1" dirty="0"/>
              <a:t>3. Stimulate recall of prior learning</a:t>
            </a:r>
          </a:p>
        </p:txBody>
      </p:sp>
      <p:sp>
        <p:nvSpPr>
          <p:cNvPr id="44" name="Right Arrow 43">
            <a:hlinkClick r:id="" action="ppaction://hlinkshowjump?jump=nextslide" highlightClick="1">
              <a:snd r:embed="rId6" name="arrow.wav"/>
            </a:hlinkClick>
          </p:cNvPr>
          <p:cNvSpPr/>
          <p:nvPr/>
        </p:nvSpPr>
        <p:spPr>
          <a:xfrm>
            <a:off x="4572000" y="5486400"/>
            <a:ext cx="3178882" cy="1066800"/>
          </a:xfrm>
          <a:prstGeom prst="rightArrow">
            <a:avLst/>
          </a:prstGeom>
          <a:solidFill>
            <a:srgbClr val="FFFF00"/>
          </a:solidFill>
          <a:ln>
            <a:solidFill>
              <a:srgbClr val="0163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latin typeface="Comic Sans MS" pitchFamily="66" charset="0"/>
              </a:rPr>
              <a:t>Click Here!!!!</a:t>
            </a:r>
            <a:endParaRPr lang="en-US" sz="2800" b="1" dirty="0">
              <a:solidFill>
                <a:schemeClr val="tx1"/>
              </a:solidFill>
              <a:latin typeface="Comic Sans MS" pitchFamily="66" charset="0"/>
            </a:endParaRPr>
          </a:p>
        </p:txBody>
      </p:sp>
      <p:pic>
        <p:nvPicPr>
          <p:cNvPr id="13" name="Picture 2" descr="C:\Users\Mom\AppData\Local\Microsoft\Windows\Temporary Internet Files\Content.IE5\X3G23MWJ\MCNA01829_0000[1].wmf">
            <a:hlinkClick r:id="" action="ppaction://noaction" highlightClick="1"/>
          </p:cNvPr>
          <p:cNvPicPr>
            <a:picLocks noChangeAspect="1" noChangeArrowheads="1"/>
          </p:cNvPicPr>
          <p:nvPr/>
        </p:nvPicPr>
        <p:blipFill>
          <a:blip r:embed="rId5"/>
          <a:srcRect/>
          <a:stretch>
            <a:fillRect/>
          </a:stretch>
        </p:blipFill>
        <p:spPr bwMode="auto">
          <a:xfrm>
            <a:off x="7772400" y="1828800"/>
            <a:ext cx="997233" cy="990600"/>
          </a:xfrm>
          <a:prstGeom prst="rect">
            <a:avLst/>
          </a:prstGeom>
          <a:noFill/>
        </p:spPr>
      </p:pic>
      <p:sp>
        <p:nvSpPr>
          <p:cNvPr id="24" name="Title 1">
            <a:hlinkClick r:id="" action="ppaction://noaction" highlightClick="1"/>
          </p:cNvPr>
          <p:cNvSpPr txBox="1">
            <a:spLocks/>
          </p:cNvSpPr>
          <p:nvPr/>
        </p:nvSpPr>
        <p:spPr>
          <a:xfrm>
            <a:off x="7750882" y="1828800"/>
            <a:ext cx="914400" cy="1028699"/>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7200" b="1" dirty="0" smtClean="0">
                <a:latin typeface="Comic Sans MS" pitchFamily="66" charset="0"/>
                <a:ea typeface="+mj-ea"/>
                <a:cs typeface="+mj-cs"/>
              </a:rPr>
              <a:t>2</a:t>
            </a:r>
            <a:r>
              <a:rPr kumimoji="0" lang="en-US" sz="7200" b="1" i="0" u="none" strike="noStrike" kern="1200" cap="none" spc="0" normalizeH="0" baseline="0" noProof="0" dirty="0" smtClean="0">
                <a:ln>
                  <a:noFill/>
                </a:ln>
                <a:solidFill>
                  <a:schemeClr val="tx1"/>
                </a:solidFill>
                <a:effectLst/>
                <a:uLnTx/>
                <a:uFillTx/>
                <a:latin typeface="+mj-lt"/>
                <a:ea typeface="+mj-ea"/>
                <a:cs typeface="+mj-cs"/>
              </a:rPr>
              <a:t> </a:t>
            </a:r>
          </a:p>
        </p:txBody>
      </p:sp>
      <p:pic>
        <p:nvPicPr>
          <p:cNvPr id="3074" name="Picture 2" descr="C:\Users\Mom\AppData\Local\Microsoft\Windows\Temporary Internet Files\Content.IE5\X3G23MWJ\MCNA01829_0000[1].wmf"/>
          <p:cNvPicPr>
            <a:picLocks noChangeAspect="1" noChangeArrowheads="1"/>
          </p:cNvPicPr>
          <p:nvPr/>
        </p:nvPicPr>
        <p:blipFill>
          <a:blip r:embed="rId5"/>
          <a:srcRect/>
          <a:stretch>
            <a:fillRect/>
          </a:stretch>
        </p:blipFill>
        <p:spPr bwMode="auto">
          <a:xfrm>
            <a:off x="7750882" y="533400"/>
            <a:ext cx="997233" cy="990600"/>
          </a:xfrm>
          <a:prstGeom prst="rect">
            <a:avLst/>
          </a:prstGeom>
          <a:noFill/>
        </p:spPr>
      </p:pic>
      <p:sp>
        <p:nvSpPr>
          <p:cNvPr id="31" name="Title 1">
            <a:hlinkClick r:id="" action="ppaction://noaction" highlightClick="1"/>
          </p:cNvPr>
          <p:cNvSpPr txBox="1">
            <a:spLocks/>
          </p:cNvSpPr>
          <p:nvPr/>
        </p:nvSpPr>
        <p:spPr>
          <a:xfrm>
            <a:off x="7833715" y="304800"/>
            <a:ext cx="9144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72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22" name="Title 1">
            <a:hlinkClick r:id="" action="ppaction://noaction" highlightClick="1"/>
          </p:cNvPr>
          <p:cNvSpPr txBox="1">
            <a:spLocks/>
          </p:cNvSpPr>
          <p:nvPr/>
        </p:nvSpPr>
        <p:spPr>
          <a:xfrm>
            <a:off x="7772400" y="457200"/>
            <a:ext cx="9144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7200" b="1" dirty="0" smtClean="0">
                <a:latin typeface="Comic Sans MS" pitchFamily="66" charset="0"/>
                <a:ea typeface="+mj-ea"/>
                <a:cs typeface="+mj-cs"/>
              </a:rPr>
              <a:t>1</a:t>
            </a:r>
            <a:r>
              <a:rPr kumimoji="0" lang="en-US" sz="7200" b="1" i="0" u="none" strike="noStrike" kern="1200" cap="none" spc="0" normalizeH="0" baseline="0" noProof="0" dirty="0" smtClean="0">
                <a:ln>
                  <a:noFill/>
                </a:ln>
                <a:solidFill>
                  <a:schemeClr val="tx1"/>
                </a:solidFill>
                <a:effectLst/>
                <a:uLnTx/>
                <a:uFillTx/>
                <a:latin typeface="+mj-lt"/>
                <a:ea typeface="+mj-ea"/>
                <a:cs typeface="+mj-cs"/>
              </a:rPr>
              <a:t> </a:t>
            </a:r>
          </a:p>
        </p:txBody>
      </p:sp>
      <p:pic>
        <p:nvPicPr>
          <p:cNvPr id="27" name="Recorded Sound">
            <a:hlinkClick r:id="" action="ppaction://media"/>
          </p:cNvPr>
          <p:cNvPicPr>
            <a:picLocks noRot="1" noChangeAspect="1"/>
          </p:cNvPicPr>
          <p:nvPr>
            <a:wavAudioFile r:embed="rId1" name="Recorded Sound"/>
          </p:nvPr>
        </p:nvPicPr>
        <p:blipFill>
          <a:blip r:embed="rId7"/>
          <a:stretch>
            <a:fillRect/>
          </a:stretch>
        </p:blipFill>
        <p:spPr>
          <a:xfrm>
            <a:off x="4449763" y="3306763"/>
            <a:ext cx="244475" cy="244475"/>
          </a:xfrm>
          <a:prstGeom prst="rect">
            <a:avLst/>
          </a:prstGeom>
        </p:spPr>
      </p:pic>
    </p:spTree>
  </p:cSld>
  <p:clrMapOvr>
    <a:masterClrMapping/>
  </p:clrMapOvr>
  <p:transition advClick="0" advTm="29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0-#ppt_w/2"/>
                                          </p:val>
                                        </p:tav>
                                        <p:tav tm="100000">
                                          <p:val>
                                            <p:strVal val="#ppt_x"/>
                                          </p:val>
                                        </p:tav>
                                      </p:tavLst>
                                    </p:anim>
                                    <p:anim calcmode="lin" valueType="num">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 presetClass="mediacall" presetSubtype="0" fill="hold" nodeType="afterEffect">
                                  <p:stCondLst>
                                    <p:cond delay="0"/>
                                  </p:stCondLst>
                                  <p:childTnLst>
                                    <p:cmd type="call" cmd="playFrom(0.0)">
                                      <p:cBhvr>
                                        <p:cTn id="11" dur="26570" fill="hold"/>
                                        <p:tgtEl>
                                          <p:spTgt spid="27"/>
                                        </p:tgtEl>
                                      </p:cBhvr>
                                    </p:cmd>
                                  </p:childTnLst>
                                </p:cTn>
                              </p:par>
                              <p:par>
                                <p:cTn id="12" presetID="8" presetClass="emph" presetSubtype="0" repeatCount="indefinite" fill="hold" nodeType="withEffect">
                                  <p:stCondLst>
                                    <p:cond delay="0"/>
                                  </p:stCondLst>
                                  <p:childTnLst>
                                    <p:animRot by="21600000">
                                      <p:cBhvr>
                                        <p:cTn id="13" dur="2000" fill="hold"/>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vol="90000">
                <p:cTn id="14" fill="hold" display="0">
                  <p:stCondLst>
                    <p:cond delay="indefinite"/>
                  </p:stCondLst>
                  <p:endCondLst>
                    <p:cond evt="onNext" delay="0">
                      <p:tgtEl>
                        <p:sldTgt/>
                      </p:tgtEl>
                    </p:cond>
                    <p:cond evt="onPrev" delay="0">
                      <p:tgtEl>
                        <p:sldTgt/>
                      </p:tgtEl>
                    </p:cond>
                    <p:cond evt="onStopAudio" delay="0">
                      <p:tgtEl>
                        <p:sldTgt/>
                      </p:tgtEl>
                    </p:cond>
                  </p:endCondLst>
                </p:cTn>
                <p:tgtEl>
                  <p:spTgt spid="27"/>
                </p:tgtEl>
              </p:cMediaNode>
            </p:audio>
          </p:childTnLst>
        </p:cTn>
      </p:par>
    </p:tnLst>
    <p:bldLst>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white screen.JPG">
            <a:hlinkClick r:id="" action="ppaction://noaction" highlightClick="1"/>
          </p:cNvPr>
          <p:cNvPicPr>
            <a:picLocks noChangeAspect="1"/>
          </p:cNvPicPr>
          <p:nvPr/>
        </p:nvPicPr>
        <p:blipFill>
          <a:blip r:embed="rId4"/>
          <a:stretch>
            <a:fillRect/>
          </a:stretch>
        </p:blipFill>
        <p:spPr>
          <a:xfrm>
            <a:off x="0" y="0"/>
            <a:ext cx="9144000" cy="6858000"/>
          </a:xfrm>
          <a:prstGeom prst="rect">
            <a:avLst/>
          </a:prstGeom>
        </p:spPr>
      </p:pic>
      <p:sp>
        <p:nvSpPr>
          <p:cNvPr id="24" name="Title 1"/>
          <p:cNvSpPr txBox="1">
            <a:spLocks/>
          </p:cNvSpPr>
          <p:nvPr/>
        </p:nvSpPr>
        <p:spPr>
          <a:xfrm>
            <a:off x="228600" y="1600200"/>
            <a:ext cx="914400" cy="1295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cap="none" spc="0" normalizeH="0" baseline="0" noProof="0" dirty="0" smtClean="0">
                <a:ln>
                  <a:noFill/>
                </a:ln>
                <a:solidFill>
                  <a:schemeClr val="tx1"/>
                </a:solidFill>
                <a:effectLst/>
                <a:uLnTx/>
                <a:uFillTx/>
                <a:latin typeface="+mj-lt"/>
                <a:ea typeface="+mj-ea"/>
                <a:cs typeface="+mj-cs"/>
              </a:rPr>
              <a:t> </a:t>
            </a:r>
          </a:p>
        </p:txBody>
      </p:sp>
      <p:sp>
        <p:nvSpPr>
          <p:cNvPr id="26" name="Title 1"/>
          <p:cNvSpPr txBox="1">
            <a:spLocks/>
          </p:cNvSpPr>
          <p:nvPr/>
        </p:nvSpPr>
        <p:spPr>
          <a:xfrm>
            <a:off x="145767" y="4114800"/>
            <a:ext cx="9144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cap="none" spc="0" normalizeH="0" baseline="0" noProof="0" dirty="0" smtClean="0">
                <a:ln>
                  <a:noFill/>
                </a:ln>
                <a:solidFill>
                  <a:schemeClr val="tx1"/>
                </a:solidFill>
                <a:effectLst/>
                <a:uLnTx/>
                <a:uFillTx/>
                <a:latin typeface="+mj-lt"/>
                <a:ea typeface="+mj-ea"/>
                <a:cs typeface="+mj-cs"/>
              </a:rPr>
              <a:t> </a:t>
            </a:r>
          </a:p>
        </p:txBody>
      </p:sp>
      <p:sp>
        <p:nvSpPr>
          <p:cNvPr id="47" name="Title 46"/>
          <p:cNvSpPr>
            <a:spLocks noGrp="1"/>
          </p:cNvSpPr>
          <p:nvPr>
            <p:ph type="title"/>
          </p:nvPr>
        </p:nvSpPr>
        <p:spPr>
          <a:xfrm>
            <a:off x="4800600" y="3429000"/>
            <a:ext cx="4114800" cy="2819400"/>
          </a:xfrm>
        </p:spPr>
        <p:txBody>
          <a:bodyPr>
            <a:noAutofit/>
          </a:bodyPr>
          <a:lstStyle/>
          <a:p>
            <a:r>
              <a:rPr lang="en-US" sz="4000" dirty="0" smtClean="0">
                <a:solidFill>
                  <a:schemeClr val="tx2"/>
                </a:solidFill>
                <a:latin typeface="Comic Sans MS" pitchFamily="66" charset="0"/>
              </a:rPr>
              <a:t>Click each orange sun once and the green planets twice. Count to ten!</a:t>
            </a:r>
            <a:endParaRPr lang="en-US" sz="4000" dirty="0">
              <a:solidFill>
                <a:schemeClr val="tx2"/>
              </a:solidFill>
              <a:latin typeface="Comic Sans MS" pitchFamily="66" charset="0"/>
            </a:endParaRPr>
          </a:p>
        </p:txBody>
      </p:sp>
      <p:pic>
        <p:nvPicPr>
          <p:cNvPr id="45" name="Content Placeholder 44" descr="mathbuddy1.JPG"/>
          <p:cNvPicPr>
            <a:picLocks noGrp="1" noChangeAspect="1"/>
          </p:cNvPicPr>
          <p:nvPr>
            <p:ph idx="1"/>
          </p:nvPr>
        </p:nvPicPr>
        <p:blipFill>
          <a:blip r:embed="rId5" cstate="print"/>
          <a:stretch>
            <a:fillRect/>
          </a:stretch>
        </p:blipFill>
        <p:spPr>
          <a:xfrm>
            <a:off x="0" y="2819400"/>
            <a:ext cx="2660327" cy="3741495"/>
          </a:xfrm>
        </p:spPr>
      </p:pic>
      <p:pic>
        <p:nvPicPr>
          <p:cNvPr id="48" name="Picture 47" descr="mathbuddy9.JPG"/>
          <p:cNvPicPr>
            <a:picLocks noChangeAspect="1"/>
          </p:cNvPicPr>
          <p:nvPr/>
        </p:nvPicPr>
        <p:blipFill>
          <a:blip r:embed="rId6" cstate="print"/>
          <a:stretch>
            <a:fillRect/>
          </a:stretch>
        </p:blipFill>
        <p:spPr>
          <a:xfrm>
            <a:off x="2667000" y="2590800"/>
            <a:ext cx="2100899" cy="3949510"/>
          </a:xfrm>
          <a:prstGeom prst="rect">
            <a:avLst/>
          </a:prstGeom>
        </p:spPr>
      </p:pic>
      <p:pic>
        <p:nvPicPr>
          <p:cNvPr id="49" name="Picture 48" descr="Sun_on_fire_2.gif">
            <a:hlinkClick r:id="" action="ppaction://hlinkshowjump?jump=nextslide" highlightClick="1">
              <a:snd r:embed="rId7" name="Math Buddies"/>
            </a:hlinkClick>
          </p:cNvPr>
          <p:cNvPicPr>
            <a:picLocks noChangeAspect="1"/>
          </p:cNvPicPr>
          <p:nvPr/>
        </p:nvPicPr>
        <p:blipFill>
          <a:blip r:embed="rId8"/>
          <a:stretch>
            <a:fillRect/>
          </a:stretch>
        </p:blipFill>
        <p:spPr>
          <a:xfrm>
            <a:off x="381000" y="4572000"/>
            <a:ext cx="457200" cy="493254"/>
          </a:xfrm>
          <a:prstGeom prst="rect">
            <a:avLst/>
          </a:prstGeom>
        </p:spPr>
      </p:pic>
      <p:pic>
        <p:nvPicPr>
          <p:cNvPr id="62" name="Picture 61" descr="Radar_image.gif">
            <a:hlinkClick r:id="" action="ppaction://noaction" highlightClick="1">
              <a:snd r:embed="rId9" name="click.wav"/>
            </a:hlinkClick>
          </p:cNvPr>
          <p:cNvPicPr>
            <a:picLocks noChangeAspect="1"/>
          </p:cNvPicPr>
          <p:nvPr/>
        </p:nvPicPr>
        <p:blipFill>
          <a:blip r:embed="rId10"/>
          <a:stretch>
            <a:fillRect/>
          </a:stretch>
        </p:blipFill>
        <p:spPr>
          <a:xfrm>
            <a:off x="4089696" y="4572000"/>
            <a:ext cx="482304" cy="482304"/>
          </a:xfrm>
          <a:prstGeom prst="rect">
            <a:avLst/>
          </a:prstGeom>
        </p:spPr>
      </p:pic>
      <p:pic>
        <p:nvPicPr>
          <p:cNvPr id="78" name="Picture 77" descr="Sun_on_fire_2.gif">
            <a:hlinkClick r:id="" action="ppaction://noaction" highlightClick="1">
              <a:snd r:embed="rId9" name="click.wav"/>
            </a:hlinkClick>
          </p:cNvPr>
          <p:cNvPicPr>
            <a:picLocks noChangeAspect="1"/>
          </p:cNvPicPr>
          <p:nvPr/>
        </p:nvPicPr>
        <p:blipFill>
          <a:blip r:embed="rId8"/>
          <a:stretch>
            <a:fillRect/>
          </a:stretch>
        </p:blipFill>
        <p:spPr>
          <a:xfrm>
            <a:off x="1447800" y="5943600"/>
            <a:ext cx="457200" cy="493254"/>
          </a:xfrm>
          <a:prstGeom prst="rect">
            <a:avLst/>
          </a:prstGeom>
        </p:spPr>
      </p:pic>
      <p:pic>
        <p:nvPicPr>
          <p:cNvPr id="79" name="Picture 78" descr="Radar_image.gif">
            <a:hlinkClick r:id="" action="ppaction://noaction" highlightClick="1">
              <a:snd r:embed="rId9" name="click.wav"/>
            </a:hlinkClick>
          </p:cNvPr>
          <p:cNvPicPr>
            <a:picLocks noChangeAspect="1"/>
          </p:cNvPicPr>
          <p:nvPr/>
        </p:nvPicPr>
        <p:blipFill>
          <a:blip r:embed="rId10"/>
          <a:stretch>
            <a:fillRect/>
          </a:stretch>
        </p:blipFill>
        <p:spPr>
          <a:xfrm>
            <a:off x="4089696" y="5562600"/>
            <a:ext cx="482304" cy="482304"/>
          </a:xfrm>
          <a:prstGeom prst="rect">
            <a:avLst/>
          </a:prstGeom>
        </p:spPr>
      </p:pic>
      <p:pic>
        <p:nvPicPr>
          <p:cNvPr id="80" name="Picture 79" descr="Radar_image.gif">
            <a:hlinkClick r:id="" action="ppaction://noaction" highlightClick="1">
              <a:snd r:embed="rId9" name="click.wav"/>
            </a:hlinkClick>
          </p:cNvPr>
          <p:cNvPicPr>
            <a:picLocks noChangeAspect="1"/>
          </p:cNvPicPr>
          <p:nvPr/>
        </p:nvPicPr>
        <p:blipFill>
          <a:blip r:embed="rId10"/>
          <a:stretch>
            <a:fillRect/>
          </a:stretch>
        </p:blipFill>
        <p:spPr>
          <a:xfrm>
            <a:off x="3124200" y="4572000"/>
            <a:ext cx="482304" cy="482304"/>
          </a:xfrm>
          <a:prstGeom prst="rect">
            <a:avLst/>
          </a:prstGeom>
        </p:spPr>
      </p:pic>
      <p:pic>
        <p:nvPicPr>
          <p:cNvPr id="81" name="Picture 80" descr="Radar_image.gif">
            <a:hlinkClick r:id="" action="ppaction://noaction" highlightClick="1">
              <a:snd r:embed="rId9" name="click.wav"/>
            </a:hlinkClick>
          </p:cNvPr>
          <p:cNvPicPr>
            <a:picLocks noChangeAspect="1"/>
          </p:cNvPicPr>
          <p:nvPr/>
        </p:nvPicPr>
        <p:blipFill>
          <a:blip r:embed="rId10"/>
          <a:stretch>
            <a:fillRect/>
          </a:stretch>
        </p:blipFill>
        <p:spPr>
          <a:xfrm>
            <a:off x="2971800" y="5562600"/>
            <a:ext cx="482304" cy="482304"/>
          </a:xfrm>
          <a:prstGeom prst="rect">
            <a:avLst/>
          </a:prstGeom>
        </p:spPr>
      </p:pic>
      <p:sp>
        <p:nvSpPr>
          <p:cNvPr id="82" name="Left Arrow 81"/>
          <p:cNvSpPr/>
          <p:nvPr/>
        </p:nvSpPr>
        <p:spPr>
          <a:xfrm>
            <a:off x="1447800" y="4343400"/>
            <a:ext cx="1463802" cy="876082"/>
          </a:xfrm>
          <a:prstGeom prst="lef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FFFF00"/>
                </a:solidFill>
                <a:latin typeface="Comic Sans MS" pitchFamily="66" charset="0"/>
              </a:rPr>
              <a:t>Click</a:t>
            </a:r>
            <a:endParaRPr lang="en-US" sz="2800" b="1" dirty="0">
              <a:solidFill>
                <a:srgbClr val="FFFF00"/>
              </a:solidFill>
              <a:latin typeface="Comic Sans MS" pitchFamily="66" charset="0"/>
            </a:endParaRPr>
          </a:p>
        </p:txBody>
      </p:sp>
      <p:sp>
        <p:nvSpPr>
          <p:cNvPr id="16" name="Rectangle 15"/>
          <p:cNvSpPr/>
          <p:nvPr/>
        </p:nvSpPr>
        <p:spPr>
          <a:xfrm>
            <a:off x="0" y="0"/>
            <a:ext cx="9144000" cy="923330"/>
          </a:xfrm>
          <a:prstGeom prst="rect">
            <a:avLst/>
          </a:prstGeom>
          <a:solidFill>
            <a:srgbClr val="FF3399"/>
          </a:solidFill>
          <a:ln>
            <a:solidFill>
              <a:schemeClr val="tx1"/>
            </a:solidFill>
          </a:ln>
        </p:spPr>
        <p:txBody>
          <a:bodyPr wrap="square">
            <a:spAutoFit/>
          </a:bodyPr>
          <a:lstStyle/>
          <a:p>
            <a:pPr algn="ctr"/>
            <a:r>
              <a:rPr lang="en-US" sz="5400" b="1" dirty="0" smtClean="0"/>
              <a:t>4. Present the Content</a:t>
            </a:r>
            <a:endParaRPr lang="en-US" sz="5400" b="1" dirty="0"/>
          </a:p>
        </p:txBody>
      </p:sp>
      <p:sp>
        <p:nvSpPr>
          <p:cNvPr id="17" name="TextBox 16"/>
          <p:cNvSpPr txBox="1"/>
          <p:nvPr/>
        </p:nvSpPr>
        <p:spPr>
          <a:xfrm>
            <a:off x="533400" y="1143000"/>
            <a:ext cx="8001000" cy="1569660"/>
          </a:xfrm>
          <a:prstGeom prst="rect">
            <a:avLst/>
          </a:prstGeom>
          <a:noFill/>
        </p:spPr>
        <p:txBody>
          <a:bodyPr wrap="square" rtlCol="0">
            <a:spAutoFit/>
          </a:bodyPr>
          <a:lstStyle/>
          <a:p>
            <a:pPr>
              <a:buFont typeface="Arial" pitchFamily="34" charset="0"/>
              <a:buChar char="•"/>
            </a:pPr>
            <a:r>
              <a:rPr lang="en-US" sz="3200" dirty="0" smtClean="0"/>
              <a:t> One of the games introduces the concept of touch math which is helpful for reducing finger counting.</a:t>
            </a:r>
            <a:endParaRPr lang="en-US" sz="3200" dirty="0"/>
          </a:p>
        </p:txBody>
      </p:sp>
      <p:pic>
        <p:nvPicPr>
          <p:cNvPr id="18" name="Recorded Sound">
            <a:hlinkClick r:id="" action="ppaction://media"/>
          </p:cNvPr>
          <p:cNvPicPr>
            <a:picLocks noRot="1" noChangeAspect="1"/>
          </p:cNvPicPr>
          <p:nvPr>
            <a:wavAudioFile r:embed="rId1" name="Recorded Sound"/>
          </p:nvPr>
        </p:nvPicPr>
        <p:blipFill>
          <a:blip r:embed="rId11"/>
          <a:stretch>
            <a:fillRect/>
          </a:stretch>
        </p:blipFill>
        <p:spPr>
          <a:xfrm>
            <a:off x="4449763" y="3306763"/>
            <a:ext cx="244475" cy="244475"/>
          </a:xfrm>
          <a:prstGeom prst="rect">
            <a:avLst/>
          </a:prstGeom>
        </p:spPr>
      </p:pic>
    </p:spTree>
  </p:cSld>
  <p:clrMapOvr>
    <a:masterClrMapping/>
  </p:clrMapOvr>
  <p:transition advClick="0" advTm="2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90000" showWhenStopped="0">
                <p:cTn id="7" fill="hold" display="0">
                  <p:stCondLst>
                    <p:cond delay="indefinite"/>
                  </p:stCondLst>
                  <p:endCondLst>
                    <p:cond evt="onPrev" delay="0">
                      <p:tgtEl>
                        <p:sldTgt/>
                      </p:tgtEl>
                    </p:cond>
                    <p:cond evt="onStopAudio" delay="0">
                      <p:tgtEl>
                        <p:sldTgt/>
                      </p:tgtEl>
                    </p:cond>
                  </p:endCondLst>
                </p:cTn>
                <p:tgtEl>
                  <p:spTgt spid="1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descr="white screen.JPG">
            <a:hlinkClick r:id="" action="ppaction://noaction" highlightClick="1"/>
          </p:cNvPr>
          <p:cNvPicPr>
            <a:picLocks noChangeAspect="1"/>
          </p:cNvPicPr>
          <p:nvPr/>
        </p:nvPicPr>
        <p:blipFill>
          <a:blip r:embed="rId4"/>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b="1" dirty="0" smtClean="0">
                <a:latin typeface="Comic Sans MS" pitchFamily="66" charset="0"/>
              </a:rPr>
              <a:t>Find the Math Buddies!!!</a:t>
            </a:r>
            <a:endParaRPr lang="en-US" b="1" dirty="0">
              <a:latin typeface="Comic Sans MS" pitchFamily="66" charset="0"/>
            </a:endParaRPr>
          </a:p>
        </p:txBody>
      </p:sp>
      <p:pic>
        <p:nvPicPr>
          <p:cNvPr id="4" name="Content Placeholder 3" descr="IMG_9085.JPG">
            <a:hlinkClick r:id="" action="ppaction://noaction" highlightClick="1"/>
          </p:cNvPr>
          <p:cNvPicPr>
            <a:picLocks noGrp="1" noChangeAspect="1"/>
          </p:cNvPicPr>
          <p:nvPr>
            <p:ph idx="1"/>
          </p:nvPr>
        </p:nvPicPr>
        <p:blipFill>
          <a:blip r:embed="rId5" cstate="print"/>
          <a:stretch>
            <a:fillRect/>
          </a:stretch>
        </p:blipFill>
        <p:spPr>
          <a:xfrm>
            <a:off x="381000" y="1143000"/>
            <a:ext cx="8305800" cy="5410200"/>
          </a:xfrm>
        </p:spPr>
      </p:pic>
      <p:pic>
        <p:nvPicPr>
          <p:cNvPr id="1026" name="Picture 2" descr="C:\Users\Mom\AppData\Local\Microsoft\Windows\Temporary Internet Files\Content.IE5\4FQ5XMTO\MCj02326910000[1].wmf">
            <a:hlinkClick r:id="" action="ppaction://noaction" highlightClick="1"/>
          </p:cNvPr>
          <p:cNvPicPr>
            <a:picLocks noChangeAspect="1" noChangeArrowheads="1"/>
          </p:cNvPicPr>
          <p:nvPr/>
        </p:nvPicPr>
        <p:blipFill>
          <a:blip r:embed="rId6"/>
          <a:srcRect/>
          <a:stretch>
            <a:fillRect/>
          </a:stretch>
        </p:blipFill>
        <p:spPr bwMode="auto">
          <a:xfrm>
            <a:off x="474929" y="1295400"/>
            <a:ext cx="1031341" cy="1054729"/>
          </a:xfrm>
          <a:prstGeom prst="rect">
            <a:avLst/>
          </a:prstGeom>
          <a:noFill/>
        </p:spPr>
      </p:pic>
      <p:pic>
        <p:nvPicPr>
          <p:cNvPr id="1027" name="Picture 3" descr="C:\Users\Mom\AppData\Local\Microsoft\Windows\Temporary Internet Files\Content.IE5\X3G23MWJ\MCj01992330000[1].wmf">
            <a:hlinkClick r:id="" action="ppaction://hlinkshowjump?jump=nextslide" highlightClick="1">
              <a:snd r:embed="rId7" name="click.wav"/>
            </a:hlinkClick>
          </p:cNvPr>
          <p:cNvPicPr>
            <a:picLocks noChangeAspect="1" noChangeArrowheads="1"/>
          </p:cNvPicPr>
          <p:nvPr/>
        </p:nvPicPr>
        <p:blipFill>
          <a:blip r:embed="rId8"/>
          <a:srcRect/>
          <a:stretch>
            <a:fillRect/>
          </a:stretch>
        </p:blipFill>
        <p:spPr bwMode="auto">
          <a:xfrm>
            <a:off x="4495800" y="3124200"/>
            <a:ext cx="1388953" cy="1103053"/>
          </a:xfrm>
          <a:prstGeom prst="rect">
            <a:avLst/>
          </a:prstGeom>
          <a:noFill/>
        </p:spPr>
      </p:pic>
      <p:pic>
        <p:nvPicPr>
          <p:cNvPr id="1028" name="Picture 4" descr="C:\Users\Mom\AppData\Local\Microsoft\Windows\Temporary Internet Files\Content.IE5\JEX5MO46\MCj02321720000[1].wmf"/>
          <p:cNvPicPr>
            <a:picLocks noChangeAspect="1" noChangeArrowheads="1"/>
          </p:cNvPicPr>
          <p:nvPr/>
        </p:nvPicPr>
        <p:blipFill>
          <a:blip r:embed="rId9"/>
          <a:srcRect/>
          <a:stretch>
            <a:fillRect/>
          </a:stretch>
        </p:blipFill>
        <p:spPr bwMode="auto">
          <a:xfrm>
            <a:off x="5715000" y="1295400"/>
            <a:ext cx="2362200" cy="2356912"/>
          </a:xfrm>
          <a:prstGeom prst="rect">
            <a:avLst/>
          </a:prstGeom>
          <a:noFill/>
        </p:spPr>
      </p:pic>
      <p:pic>
        <p:nvPicPr>
          <p:cNvPr id="1029" name="Picture 5" descr="C:\Users\Mom\AppData\Local\Microsoft\Windows\Temporary Internet Files\Content.IE5\X3G23MWJ\MCNA01829_0000[1].wmf">
            <a:hlinkClick r:id="" action="ppaction://noaction" highlightClick="1"/>
          </p:cNvPr>
          <p:cNvPicPr>
            <a:picLocks noChangeAspect="1" noChangeArrowheads="1"/>
          </p:cNvPicPr>
          <p:nvPr/>
        </p:nvPicPr>
        <p:blipFill>
          <a:blip r:embed="rId10"/>
          <a:srcRect/>
          <a:stretch>
            <a:fillRect/>
          </a:stretch>
        </p:blipFill>
        <p:spPr bwMode="auto">
          <a:xfrm>
            <a:off x="7626450" y="2945892"/>
            <a:ext cx="901500" cy="895503"/>
          </a:xfrm>
          <a:prstGeom prst="rect">
            <a:avLst/>
          </a:prstGeom>
          <a:noFill/>
        </p:spPr>
      </p:pic>
      <p:pic>
        <p:nvPicPr>
          <p:cNvPr id="1030" name="Picture 6" descr="C:\Users\Mom\AppData\Local\Microsoft\Windows\Temporary Internet Files\Content.IE5\JEX5MO46\MCNA01827_0000[1].wmf">
            <a:hlinkClick r:id="" action="ppaction://hlinkshowjump?jump=nextslide" highlightClick="1">
              <a:snd r:embed="rId11" name="chimes.wav"/>
            </a:hlinkClick>
          </p:cNvPr>
          <p:cNvPicPr>
            <a:picLocks noChangeAspect="1" noChangeArrowheads="1"/>
          </p:cNvPicPr>
          <p:nvPr/>
        </p:nvPicPr>
        <p:blipFill>
          <a:blip r:embed="rId12"/>
          <a:srcRect/>
          <a:stretch>
            <a:fillRect/>
          </a:stretch>
        </p:blipFill>
        <p:spPr bwMode="auto">
          <a:xfrm>
            <a:off x="5257373" y="5150053"/>
            <a:ext cx="949345" cy="962254"/>
          </a:xfrm>
          <a:prstGeom prst="rect">
            <a:avLst/>
          </a:prstGeom>
          <a:noFill/>
        </p:spPr>
      </p:pic>
      <p:pic>
        <p:nvPicPr>
          <p:cNvPr id="1035" name="Picture 11" descr="C:\Users\Mom\AppData\Local\Microsoft\Windows\Temporary Internet Files\Content.IE5\3D6EUOW2\MCNA01830_0000[1].wmf">
            <a:hlinkClick r:id="" action="ppaction://hlinkshowjump?jump=nextslide" highlightClick="1">
              <a:snd r:embed="rId13" name="yeah2"/>
            </a:hlinkClick>
          </p:cNvPr>
          <p:cNvPicPr>
            <a:picLocks noChangeAspect="1" noChangeArrowheads="1"/>
          </p:cNvPicPr>
          <p:nvPr/>
        </p:nvPicPr>
        <p:blipFill>
          <a:blip r:embed="rId14"/>
          <a:srcRect/>
          <a:stretch>
            <a:fillRect/>
          </a:stretch>
        </p:blipFill>
        <p:spPr bwMode="auto">
          <a:xfrm>
            <a:off x="914400" y="5181600"/>
            <a:ext cx="1511503" cy="1002182"/>
          </a:xfrm>
          <a:prstGeom prst="rect">
            <a:avLst/>
          </a:prstGeom>
          <a:noFill/>
        </p:spPr>
      </p:pic>
      <p:pic>
        <p:nvPicPr>
          <p:cNvPr id="1036" name="Picture 12" descr="C:\Users\Mom\AppData\Local\Microsoft\Windows\Temporary Internet Files\Content.IE5\4FQ5XMTO\MCMP00004_0000[1].wmf">
            <a:hlinkClick r:id="" action="ppaction://hlinkshowjump?jump=nextslide" highlightClick="1">
              <a:snd r:embed="rId13" name="yeah2"/>
            </a:hlinkClick>
          </p:cNvPr>
          <p:cNvPicPr>
            <a:picLocks noChangeAspect="1" noChangeArrowheads="1"/>
          </p:cNvPicPr>
          <p:nvPr/>
        </p:nvPicPr>
        <p:blipFill>
          <a:blip r:embed="rId15"/>
          <a:srcRect/>
          <a:stretch>
            <a:fillRect/>
          </a:stretch>
        </p:blipFill>
        <p:spPr bwMode="auto">
          <a:xfrm>
            <a:off x="3976975" y="5554827"/>
            <a:ext cx="1190050" cy="845973"/>
          </a:xfrm>
          <a:prstGeom prst="rect">
            <a:avLst/>
          </a:prstGeom>
          <a:noFill/>
        </p:spPr>
      </p:pic>
      <p:pic>
        <p:nvPicPr>
          <p:cNvPr id="1037" name="Picture 13" descr="C:\Users\Mom\AppData\Local\Microsoft\Windows\Temporary Internet Files\Content.IE5\X3G23MWJ\MCNA01829_0000[1].wmf">
            <a:hlinkClick r:id="" action="ppaction://hlinkshowjump?jump=nextslide" highlightClick="1">
              <a:snd r:embed="rId11" name="chimes.wav"/>
            </a:hlinkClick>
          </p:cNvPr>
          <p:cNvPicPr>
            <a:picLocks noChangeAspect="1" noChangeArrowheads="1"/>
          </p:cNvPicPr>
          <p:nvPr/>
        </p:nvPicPr>
        <p:blipFill>
          <a:blip r:embed="rId10"/>
          <a:srcRect/>
          <a:stretch>
            <a:fillRect/>
          </a:stretch>
        </p:blipFill>
        <p:spPr bwMode="auto">
          <a:xfrm>
            <a:off x="664226" y="3733800"/>
            <a:ext cx="1227364" cy="1219200"/>
          </a:xfrm>
          <a:prstGeom prst="rect">
            <a:avLst/>
          </a:prstGeom>
          <a:noFill/>
        </p:spPr>
      </p:pic>
      <p:pic>
        <p:nvPicPr>
          <p:cNvPr id="1038" name="Picture 14" descr="C:\Users\Mom\AppData\Local\Microsoft\Windows\Temporary Internet Files\Content.IE5\JEX5MO46\MCNA01827_0000[1].wmf">
            <a:hlinkClick r:id="" action="ppaction://hlinkshowjump?jump=nextslide" highlightClick="1">
              <a:snd r:embed="rId11" name="chimes.wav"/>
            </a:hlinkClick>
          </p:cNvPr>
          <p:cNvPicPr>
            <a:picLocks noChangeAspect="1" noChangeArrowheads="1"/>
          </p:cNvPicPr>
          <p:nvPr/>
        </p:nvPicPr>
        <p:blipFill>
          <a:blip r:embed="rId12"/>
          <a:srcRect/>
          <a:stretch>
            <a:fillRect/>
          </a:stretch>
        </p:blipFill>
        <p:spPr bwMode="auto">
          <a:xfrm>
            <a:off x="2971800" y="2667000"/>
            <a:ext cx="1024522" cy="1038454"/>
          </a:xfrm>
          <a:prstGeom prst="rect">
            <a:avLst/>
          </a:prstGeom>
          <a:noFill/>
        </p:spPr>
      </p:pic>
      <p:pic>
        <p:nvPicPr>
          <p:cNvPr id="1039" name="Picture 15" descr="C:\Users\Mom\AppData\Local\Microsoft\Windows\Temporary Internet Files\Content.IE5\X3G23MWJ\MCMP00003_0000[1].wmf">
            <a:hlinkClick r:id="" action="ppaction://hlinkshowjump?jump=nextslide" highlightClick="1">
              <a:snd r:embed="rId11" name="chimes.wav"/>
            </a:hlinkClick>
          </p:cNvPr>
          <p:cNvPicPr>
            <a:picLocks noChangeAspect="1" noChangeArrowheads="1"/>
          </p:cNvPicPr>
          <p:nvPr/>
        </p:nvPicPr>
        <p:blipFill>
          <a:blip r:embed="rId16"/>
          <a:srcRect/>
          <a:stretch>
            <a:fillRect/>
          </a:stretch>
        </p:blipFill>
        <p:spPr bwMode="auto">
          <a:xfrm>
            <a:off x="1777704" y="1295400"/>
            <a:ext cx="1850746" cy="1650492"/>
          </a:xfrm>
          <a:prstGeom prst="rect">
            <a:avLst/>
          </a:prstGeom>
          <a:noFill/>
        </p:spPr>
      </p:pic>
      <p:pic>
        <p:nvPicPr>
          <p:cNvPr id="1042" name="Picture 18" descr="C:\Users\Mom\AppData\Local\Microsoft\Windows\Temporary Internet Files\Content.IE5\X3G23MWJ\MCNA01829_0000[1].wmf"/>
          <p:cNvPicPr>
            <a:picLocks noChangeAspect="1" noChangeArrowheads="1"/>
          </p:cNvPicPr>
          <p:nvPr/>
        </p:nvPicPr>
        <p:blipFill>
          <a:blip r:embed="rId10"/>
          <a:srcRect/>
          <a:stretch>
            <a:fillRect/>
          </a:stretch>
        </p:blipFill>
        <p:spPr bwMode="auto">
          <a:xfrm>
            <a:off x="3276600" y="5334000"/>
            <a:ext cx="901500" cy="895503"/>
          </a:xfrm>
          <a:prstGeom prst="rect">
            <a:avLst/>
          </a:prstGeom>
          <a:noFill/>
        </p:spPr>
      </p:pic>
      <p:sp>
        <p:nvSpPr>
          <p:cNvPr id="15" name="Flowchart: Connector 14">
            <a:hlinkClick r:id="" action="ppaction://hlinkshowjump?jump=nextslide" highlightClick="1">
              <a:snd r:embed="rId11" name="chimes.wav"/>
            </a:hlinkClick>
          </p:cNvPr>
          <p:cNvSpPr/>
          <p:nvPr/>
        </p:nvSpPr>
        <p:spPr>
          <a:xfrm>
            <a:off x="3628450" y="1295400"/>
            <a:ext cx="1524000" cy="1524000"/>
          </a:xfrm>
          <a:prstGeom prst="flowChartConnector">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Click on one of the planets</a:t>
            </a:r>
            <a:endParaRPr lang="en-US" dirty="0">
              <a:solidFill>
                <a:schemeClr val="tx1"/>
              </a:solidFill>
            </a:endParaRPr>
          </a:p>
        </p:txBody>
      </p:sp>
      <p:sp>
        <p:nvSpPr>
          <p:cNvPr id="16" name="Flowchart: Connector 15">
            <a:hlinkClick r:id="" action="ppaction://hlinkshowjump?jump=nextslide" highlightClick="1">
              <a:snd r:embed="rId11" name="chimes.wav"/>
            </a:hlinkClick>
          </p:cNvPr>
          <p:cNvSpPr/>
          <p:nvPr/>
        </p:nvSpPr>
        <p:spPr>
          <a:xfrm>
            <a:off x="474929" y="2350129"/>
            <a:ext cx="1416660" cy="1345571"/>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Where are they hiding now?</a:t>
            </a:r>
            <a:endParaRPr lang="en-US" b="1" dirty="0">
              <a:solidFill>
                <a:schemeClr val="bg1"/>
              </a:solidFill>
            </a:endParaRPr>
          </a:p>
        </p:txBody>
      </p:sp>
      <p:sp>
        <p:nvSpPr>
          <p:cNvPr id="17" name="Flowchart: Connector 16">
            <a:hlinkClick r:id="" action="ppaction://hlinkshowjump?jump=nextslide" highlightClick="1">
              <a:snd r:embed="rId11" name="chimes.wav"/>
            </a:hlinkClick>
          </p:cNvPr>
          <p:cNvSpPr/>
          <p:nvPr/>
        </p:nvSpPr>
        <p:spPr>
          <a:xfrm>
            <a:off x="7086600" y="5029200"/>
            <a:ext cx="1441350" cy="1371600"/>
          </a:xfrm>
          <a:prstGeom prst="flowChartConnecto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Keep Trying!</a:t>
            </a:r>
            <a:endParaRPr lang="en-US" dirty="0"/>
          </a:p>
        </p:txBody>
      </p:sp>
      <p:pic>
        <p:nvPicPr>
          <p:cNvPr id="19" name="Picture 18" descr="Sun_on_fire_2.gif"/>
          <p:cNvPicPr>
            <a:picLocks noChangeAspect="1"/>
          </p:cNvPicPr>
          <p:nvPr/>
        </p:nvPicPr>
        <p:blipFill>
          <a:blip r:embed="rId17"/>
          <a:stretch>
            <a:fillRect/>
          </a:stretch>
        </p:blipFill>
        <p:spPr>
          <a:xfrm>
            <a:off x="2761957" y="3695700"/>
            <a:ext cx="647115" cy="571500"/>
          </a:xfrm>
          <a:prstGeom prst="rect">
            <a:avLst/>
          </a:prstGeom>
        </p:spPr>
      </p:pic>
      <p:pic>
        <p:nvPicPr>
          <p:cNvPr id="20" name="Picture 19" descr="Sun_on_fire_2.gif"/>
          <p:cNvPicPr>
            <a:picLocks noChangeAspect="1"/>
          </p:cNvPicPr>
          <p:nvPr/>
        </p:nvPicPr>
        <p:blipFill>
          <a:blip r:embed="rId17"/>
          <a:stretch>
            <a:fillRect/>
          </a:stretch>
        </p:blipFill>
        <p:spPr>
          <a:xfrm>
            <a:off x="7626450" y="1159015"/>
            <a:ext cx="978265" cy="863955"/>
          </a:xfrm>
          <a:prstGeom prst="rect">
            <a:avLst/>
          </a:prstGeom>
        </p:spPr>
      </p:pic>
      <p:pic>
        <p:nvPicPr>
          <p:cNvPr id="21" name="Picture 20" descr="3d_star_2.gif">
            <a:hlinkClick r:id="" action="ppaction://noaction" highlightClick="1"/>
          </p:cNvPr>
          <p:cNvPicPr>
            <a:picLocks noChangeAspect="1"/>
          </p:cNvPicPr>
          <p:nvPr/>
        </p:nvPicPr>
        <p:blipFill>
          <a:blip r:embed="rId18"/>
          <a:stretch>
            <a:fillRect/>
          </a:stretch>
        </p:blipFill>
        <p:spPr>
          <a:xfrm>
            <a:off x="1891589" y="3496690"/>
            <a:ext cx="936845" cy="1101090"/>
          </a:xfrm>
          <a:prstGeom prst="rect">
            <a:avLst/>
          </a:prstGeom>
        </p:spPr>
      </p:pic>
      <p:pic>
        <p:nvPicPr>
          <p:cNvPr id="22" name="Picture 21" descr="Sun_on_fire_2.gif">
            <a:hlinkClick r:id="" action="ppaction://noaction" highlightClick="1"/>
          </p:cNvPr>
          <p:cNvPicPr>
            <a:picLocks noChangeAspect="1"/>
          </p:cNvPicPr>
          <p:nvPr/>
        </p:nvPicPr>
        <p:blipFill>
          <a:blip r:embed="rId17"/>
          <a:stretch>
            <a:fillRect/>
          </a:stretch>
        </p:blipFill>
        <p:spPr>
          <a:xfrm>
            <a:off x="2438400" y="5531358"/>
            <a:ext cx="647115" cy="698145"/>
          </a:xfrm>
          <a:prstGeom prst="rect">
            <a:avLst/>
          </a:prstGeom>
        </p:spPr>
      </p:pic>
      <p:pic>
        <p:nvPicPr>
          <p:cNvPr id="25" name="Picture 24" descr="10anidot2c.gif"/>
          <p:cNvPicPr>
            <a:picLocks noChangeAspect="1"/>
          </p:cNvPicPr>
          <p:nvPr/>
        </p:nvPicPr>
        <p:blipFill>
          <a:blip r:embed="rId19"/>
          <a:stretch>
            <a:fillRect/>
          </a:stretch>
        </p:blipFill>
        <p:spPr>
          <a:xfrm>
            <a:off x="7200042" y="3462124"/>
            <a:ext cx="284272" cy="284272"/>
          </a:xfrm>
          <a:prstGeom prst="rect">
            <a:avLst/>
          </a:prstGeom>
        </p:spPr>
      </p:pic>
      <p:pic>
        <p:nvPicPr>
          <p:cNvPr id="26" name="Picture 25" descr="10anidot2c.gif"/>
          <p:cNvPicPr>
            <a:picLocks noChangeAspect="1"/>
          </p:cNvPicPr>
          <p:nvPr/>
        </p:nvPicPr>
        <p:blipFill>
          <a:blip r:embed="rId19"/>
          <a:stretch>
            <a:fillRect/>
          </a:stretch>
        </p:blipFill>
        <p:spPr>
          <a:xfrm>
            <a:off x="7342178" y="1295400"/>
            <a:ext cx="284272" cy="284272"/>
          </a:xfrm>
          <a:prstGeom prst="rect">
            <a:avLst/>
          </a:prstGeom>
        </p:spPr>
      </p:pic>
      <p:pic>
        <p:nvPicPr>
          <p:cNvPr id="27" name="Picture 26" descr="10anidot2c.gif"/>
          <p:cNvPicPr>
            <a:picLocks noChangeAspect="1"/>
          </p:cNvPicPr>
          <p:nvPr/>
        </p:nvPicPr>
        <p:blipFill>
          <a:blip r:embed="rId19"/>
          <a:stretch>
            <a:fillRect/>
          </a:stretch>
        </p:blipFill>
        <p:spPr>
          <a:xfrm>
            <a:off x="5515293" y="1417638"/>
            <a:ext cx="284272" cy="284272"/>
          </a:xfrm>
          <a:prstGeom prst="rect">
            <a:avLst/>
          </a:prstGeom>
        </p:spPr>
      </p:pic>
      <p:pic>
        <p:nvPicPr>
          <p:cNvPr id="28" name="Picture 27" descr="10anidot2c.gif"/>
          <p:cNvPicPr>
            <a:picLocks noChangeAspect="1"/>
          </p:cNvPicPr>
          <p:nvPr/>
        </p:nvPicPr>
        <p:blipFill>
          <a:blip r:embed="rId19"/>
          <a:stretch>
            <a:fillRect/>
          </a:stretch>
        </p:blipFill>
        <p:spPr>
          <a:xfrm>
            <a:off x="5146456" y="2839928"/>
            <a:ext cx="284272" cy="284272"/>
          </a:xfrm>
          <a:prstGeom prst="rect">
            <a:avLst/>
          </a:prstGeom>
        </p:spPr>
      </p:pic>
      <p:pic>
        <p:nvPicPr>
          <p:cNvPr id="29" name="Picture 28" descr="10anidot2c.gif"/>
          <p:cNvPicPr>
            <a:picLocks noChangeAspect="1"/>
          </p:cNvPicPr>
          <p:nvPr/>
        </p:nvPicPr>
        <p:blipFill>
          <a:blip r:embed="rId19"/>
          <a:stretch>
            <a:fillRect/>
          </a:stretch>
        </p:blipFill>
        <p:spPr>
          <a:xfrm>
            <a:off x="6324600" y="3699259"/>
            <a:ext cx="284272" cy="284272"/>
          </a:xfrm>
          <a:prstGeom prst="rect">
            <a:avLst/>
          </a:prstGeom>
        </p:spPr>
      </p:pic>
      <p:pic>
        <p:nvPicPr>
          <p:cNvPr id="30" name="Picture 29" descr="10anidot2c.gif"/>
          <p:cNvPicPr>
            <a:picLocks noChangeAspect="1"/>
          </p:cNvPicPr>
          <p:nvPr/>
        </p:nvPicPr>
        <p:blipFill>
          <a:blip r:embed="rId19"/>
          <a:stretch>
            <a:fillRect/>
          </a:stretch>
        </p:blipFill>
        <p:spPr>
          <a:xfrm>
            <a:off x="7935064" y="2524864"/>
            <a:ext cx="284272" cy="284272"/>
          </a:xfrm>
          <a:prstGeom prst="rect">
            <a:avLst/>
          </a:prstGeom>
        </p:spPr>
      </p:pic>
      <p:pic>
        <p:nvPicPr>
          <p:cNvPr id="32" name="Picture 31" descr="Blue_star.gif"/>
          <p:cNvPicPr>
            <a:picLocks noChangeAspect="1"/>
          </p:cNvPicPr>
          <p:nvPr/>
        </p:nvPicPr>
        <p:blipFill>
          <a:blip r:embed="rId20"/>
          <a:stretch>
            <a:fillRect/>
          </a:stretch>
        </p:blipFill>
        <p:spPr>
          <a:xfrm>
            <a:off x="7994546" y="5181600"/>
            <a:ext cx="449580" cy="449580"/>
          </a:xfrm>
          <a:prstGeom prst="rect">
            <a:avLst/>
          </a:prstGeom>
        </p:spPr>
      </p:pic>
      <p:pic>
        <p:nvPicPr>
          <p:cNvPr id="33" name="Picture 32" descr="Blue_star.gif"/>
          <p:cNvPicPr>
            <a:picLocks noChangeAspect="1"/>
          </p:cNvPicPr>
          <p:nvPr/>
        </p:nvPicPr>
        <p:blipFill>
          <a:blip r:embed="rId20"/>
          <a:stretch>
            <a:fillRect/>
          </a:stretch>
        </p:blipFill>
        <p:spPr>
          <a:xfrm>
            <a:off x="439436" y="4930140"/>
            <a:ext cx="449580" cy="449580"/>
          </a:xfrm>
          <a:prstGeom prst="rect">
            <a:avLst/>
          </a:prstGeom>
        </p:spPr>
      </p:pic>
      <p:pic>
        <p:nvPicPr>
          <p:cNvPr id="34" name="Picture 33" descr="Blue_star.gif"/>
          <p:cNvPicPr>
            <a:picLocks noChangeAspect="1"/>
          </p:cNvPicPr>
          <p:nvPr/>
        </p:nvPicPr>
        <p:blipFill>
          <a:blip r:embed="rId20"/>
          <a:stretch>
            <a:fillRect/>
          </a:stretch>
        </p:blipFill>
        <p:spPr>
          <a:xfrm>
            <a:off x="6384082" y="5779923"/>
            <a:ext cx="449580" cy="449580"/>
          </a:xfrm>
          <a:prstGeom prst="rect">
            <a:avLst/>
          </a:prstGeom>
        </p:spPr>
      </p:pic>
      <p:pic>
        <p:nvPicPr>
          <p:cNvPr id="35" name="Picture 34" descr="diamond.gif"/>
          <p:cNvPicPr>
            <a:picLocks noChangeAspect="1"/>
          </p:cNvPicPr>
          <p:nvPr/>
        </p:nvPicPr>
        <p:blipFill>
          <a:blip r:embed="rId19"/>
          <a:stretch>
            <a:fillRect/>
          </a:stretch>
        </p:blipFill>
        <p:spPr>
          <a:xfrm>
            <a:off x="7935064" y="1701910"/>
            <a:ext cx="173355" cy="173355"/>
          </a:xfrm>
          <a:prstGeom prst="rect">
            <a:avLst/>
          </a:prstGeom>
        </p:spPr>
      </p:pic>
      <p:pic>
        <p:nvPicPr>
          <p:cNvPr id="36" name="Picture 35" descr="diamond.gif"/>
          <p:cNvPicPr>
            <a:picLocks noChangeAspect="1"/>
          </p:cNvPicPr>
          <p:nvPr/>
        </p:nvPicPr>
        <p:blipFill>
          <a:blip r:embed="rId19"/>
          <a:stretch>
            <a:fillRect/>
          </a:stretch>
        </p:blipFill>
        <p:spPr>
          <a:xfrm>
            <a:off x="6608872" y="1417638"/>
            <a:ext cx="173355" cy="173355"/>
          </a:xfrm>
          <a:prstGeom prst="rect">
            <a:avLst/>
          </a:prstGeom>
        </p:spPr>
      </p:pic>
      <p:pic>
        <p:nvPicPr>
          <p:cNvPr id="37" name="Picture 36" descr="diamond.gif"/>
          <p:cNvPicPr>
            <a:picLocks noChangeAspect="1"/>
          </p:cNvPicPr>
          <p:nvPr/>
        </p:nvPicPr>
        <p:blipFill>
          <a:blip r:embed="rId19"/>
          <a:stretch>
            <a:fillRect/>
          </a:stretch>
        </p:blipFill>
        <p:spPr>
          <a:xfrm>
            <a:off x="5257373" y="2176774"/>
            <a:ext cx="173355" cy="173355"/>
          </a:xfrm>
          <a:prstGeom prst="rect">
            <a:avLst/>
          </a:prstGeom>
        </p:spPr>
      </p:pic>
      <p:pic>
        <p:nvPicPr>
          <p:cNvPr id="38" name="Picture 37" descr="diamond.gif"/>
          <p:cNvPicPr>
            <a:picLocks noChangeAspect="1"/>
          </p:cNvPicPr>
          <p:nvPr/>
        </p:nvPicPr>
        <p:blipFill>
          <a:blip r:embed="rId19"/>
          <a:stretch>
            <a:fillRect/>
          </a:stretch>
        </p:blipFill>
        <p:spPr>
          <a:xfrm>
            <a:off x="5943600" y="3342322"/>
            <a:ext cx="173355" cy="173355"/>
          </a:xfrm>
          <a:prstGeom prst="rect">
            <a:avLst/>
          </a:prstGeom>
        </p:spPr>
      </p:pic>
      <p:pic>
        <p:nvPicPr>
          <p:cNvPr id="39" name="Picture 38" descr="diamond.gif"/>
          <p:cNvPicPr>
            <a:picLocks noChangeAspect="1"/>
          </p:cNvPicPr>
          <p:nvPr/>
        </p:nvPicPr>
        <p:blipFill>
          <a:blip r:embed="rId19"/>
          <a:stretch>
            <a:fillRect/>
          </a:stretch>
        </p:blipFill>
        <p:spPr>
          <a:xfrm>
            <a:off x="6892945" y="3754717"/>
            <a:ext cx="173355" cy="173355"/>
          </a:xfrm>
          <a:prstGeom prst="rect">
            <a:avLst/>
          </a:prstGeom>
        </p:spPr>
      </p:pic>
      <p:pic>
        <p:nvPicPr>
          <p:cNvPr id="44" name="Picture 43" descr="Hurrican_on_radar.gif">
            <a:hlinkClick r:id="" action="ppaction://noaction" highlightClick="1"/>
          </p:cNvPr>
          <p:cNvPicPr>
            <a:picLocks noChangeAspect="1"/>
          </p:cNvPicPr>
          <p:nvPr/>
        </p:nvPicPr>
        <p:blipFill>
          <a:blip r:embed="rId21"/>
          <a:stretch>
            <a:fillRect/>
          </a:stretch>
        </p:blipFill>
        <p:spPr>
          <a:xfrm>
            <a:off x="6324600" y="2083900"/>
            <a:ext cx="797760" cy="725236"/>
          </a:xfrm>
          <a:prstGeom prst="rect">
            <a:avLst/>
          </a:prstGeom>
        </p:spPr>
      </p:pic>
      <p:pic>
        <p:nvPicPr>
          <p:cNvPr id="45" name="Picture 44" descr="Hurrican_on_radar.gif"/>
          <p:cNvPicPr>
            <a:picLocks noChangeAspect="1"/>
          </p:cNvPicPr>
          <p:nvPr/>
        </p:nvPicPr>
        <p:blipFill>
          <a:blip r:embed="rId21"/>
          <a:stretch>
            <a:fillRect/>
          </a:stretch>
        </p:blipFill>
        <p:spPr>
          <a:xfrm>
            <a:off x="6172200" y="4953000"/>
            <a:ext cx="304800" cy="277091"/>
          </a:xfrm>
          <a:prstGeom prst="rect">
            <a:avLst/>
          </a:prstGeom>
        </p:spPr>
      </p:pic>
      <p:pic>
        <p:nvPicPr>
          <p:cNvPr id="46" name="Picture 45" descr="Hurrican_on_radar.gif"/>
          <p:cNvPicPr>
            <a:picLocks noChangeAspect="1"/>
          </p:cNvPicPr>
          <p:nvPr/>
        </p:nvPicPr>
        <p:blipFill>
          <a:blip r:embed="rId22" cstate="print"/>
          <a:stretch>
            <a:fillRect/>
          </a:stretch>
        </p:blipFill>
        <p:spPr>
          <a:xfrm>
            <a:off x="914400" y="1946230"/>
            <a:ext cx="151437" cy="137670"/>
          </a:xfrm>
          <a:prstGeom prst="rect">
            <a:avLst/>
          </a:prstGeom>
        </p:spPr>
      </p:pic>
      <p:pic>
        <p:nvPicPr>
          <p:cNvPr id="47" name="Picture 46" descr="Hurrican_on_radar.gif"/>
          <p:cNvPicPr>
            <a:picLocks noChangeAspect="1"/>
          </p:cNvPicPr>
          <p:nvPr/>
        </p:nvPicPr>
        <p:blipFill>
          <a:blip r:embed="rId21"/>
          <a:stretch>
            <a:fillRect/>
          </a:stretch>
        </p:blipFill>
        <p:spPr>
          <a:xfrm>
            <a:off x="2877720" y="4303964"/>
            <a:ext cx="797760" cy="725236"/>
          </a:xfrm>
          <a:prstGeom prst="rect">
            <a:avLst/>
          </a:prstGeom>
        </p:spPr>
      </p:pic>
      <p:pic>
        <p:nvPicPr>
          <p:cNvPr id="52" name="Picture 51" descr="Radar_image.gif">
            <a:hlinkClick r:id="" action="ppaction://noaction" highlightClick="1"/>
          </p:cNvPr>
          <p:cNvPicPr>
            <a:picLocks noChangeAspect="1"/>
          </p:cNvPicPr>
          <p:nvPr/>
        </p:nvPicPr>
        <p:blipFill>
          <a:blip r:embed="rId23"/>
          <a:stretch>
            <a:fillRect/>
          </a:stretch>
        </p:blipFill>
        <p:spPr>
          <a:xfrm>
            <a:off x="3996322" y="2654656"/>
            <a:ext cx="939088" cy="939088"/>
          </a:xfrm>
          <a:prstGeom prst="rect">
            <a:avLst/>
          </a:prstGeom>
        </p:spPr>
      </p:pic>
      <p:pic>
        <p:nvPicPr>
          <p:cNvPr id="53" name="Picture 52" descr="Radar_image.gif">
            <a:hlinkClick r:id="" action="ppaction://hlinkshowjump?jump=nextslide">
              <a:snd r:embed="rId13" name="yeah2"/>
            </a:hlinkClick>
          </p:cNvPr>
          <p:cNvPicPr>
            <a:picLocks noChangeAspect="1"/>
          </p:cNvPicPr>
          <p:nvPr/>
        </p:nvPicPr>
        <p:blipFill>
          <a:blip r:embed="rId23"/>
          <a:stretch>
            <a:fillRect/>
          </a:stretch>
        </p:blipFill>
        <p:spPr>
          <a:xfrm>
            <a:off x="8108419" y="5905069"/>
            <a:ext cx="578381" cy="578381"/>
          </a:xfrm>
          <a:prstGeom prst="rect">
            <a:avLst/>
          </a:prstGeom>
        </p:spPr>
      </p:pic>
      <p:pic>
        <p:nvPicPr>
          <p:cNvPr id="54" name="Picture 53" descr="Radar_image.gif"/>
          <p:cNvPicPr>
            <a:picLocks noChangeAspect="1"/>
          </p:cNvPicPr>
          <p:nvPr/>
        </p:nvPicPr>
        <p:blipFill>
          <a:blip r:embed="rId23"/>
          <a:stretch>
            <a:fillRect/>
          </a:stretch>
        </p:blipFill>
        <p:spPr>
          <a:xfrm>
            <a:off x="1295400" y="1867825"/>
            <a:ext cx="482304" cy="482304"/>
          </a:xfrm>
          <a:prstGeom prst="rect">
            <a:avLst/>
          </a:prstGeom>
        </p:spPr>
      </p:pic>
      <p:pic>
        <p:nvPicPr>
          <p:cNvPr id="55" name="Picture 54" descr="Radar_image.gif"/>
          <p:cNvPicPr>
            <a:picLocks noChangeAspect="1"/>
          </p:cNvPicPr>
          <p:nvPr/>
        </p:nvPicPr>
        <p:blipFill>
          <a:blip r:embed="rId23"/>
          <a:stretch>
            <a:fillRect/>
          </a:stretch>
        </p:blipFill>
        <p:spPr>
          <a:xfrm>
            <a:off x="5273040" y="4304576"/>
            <a:ext cx="670560" cy="670560"/>
          </a:xfrm>
          <a:prstGeom prst="rect">
            <a:avLst/>
          </a:prstGeom>
        </p:spPr>
      </p:pic>
      <p:pic>
        <p:nvPicPr>
          <p:cNvPr id="56" name="Picture 55" descr="3d_star_2.gif"/>
          <p:cNvPicPr>
            <a:picLocks noChangeAspect="1"/>
          </p:cNvPicPr>
          <p:nvPr/>
        </p:nvPicPr>
        <p:blipFill>
          <a:blip r:embed="rId18"/>
          <a:stretch>
            <a:fillRect/>
          </a:stretch>
        </p:blipFill>
        <p:spPr>
          <a:xfrm>
            <a:off x="6522531" y="4358640"/>
            <a:ext cx="677511" cy="796290"/>
          </a:xfrm>
          <a:prstGeom prst="rect">
            <a:avLst/>
          </a:prstGeom>
        </p:spPr>
      </p:pic>
      <p:pic>
        <p:nvPicPr>
          <p:cNvPr id="57" name="Picture 56" descr="3d_star_2.gif"/>
          <p:cNvPicPr>
            <a:picLocks noChangeAspect="1"/>
          </p:cNvPicPr>
          <p:nvPr/>
        </p:nvPicPr>
        <p:blipFill>
          <a:blip r:embed="rId18"/>
          <a:stretch>
            <a:fillRect/>
          </a:stretch>
        </p:blipFill>
        <p:spPr>
          <a:xfrm>
            <a:off x="439436" y="3496690"/>
            <a:ext cx="626401" cy="736220"/>
          </a:xfrm>
          <a:prstGeom prst="rect">
            <a:avLst/>
          </a:prstGeom>
        </p:spPr>
      </p:pic>
      <p:pic>
        <p:nvPicPr>
          <p:cNvPr id="58" name="Picture 57" descr="space.gif">
            <a:hlinkClick r:id="" action="ppaction://hlinkshowjump?jump=nextslide" highlightClick="1">
              <a:snd r:embed="rId11" name="chimes.wav"/>
            </a:hlinkClick>
          </p:cNvPr>
          <p:cNvPicPr>
            <a:picLocks noChangeAspect="1"/>
          </p:cNvPicPr>
          <p:nvPr/>
        </p:nvPicPr>
        <p:blipFill>
          <a:blip r:embed="rId24"/>
          <a:stretch>
            <a:fillRect/>
          </a:stretch>
        </p:blipFill>
        <p:spPr>
          <a:xfrm>
            <a:off x="2316792" y="4089806"/>
            <a:ext cx="6227872" cy="1015947"/>
          </a:xfrm>
          <a:prstGeom prst="rect">
            <a:avLst/>
          </a:prstGeom>
        </p:spPr>
      </p:pic>
      <p:sp>
        <p:nvSpPr>
          <p:cNvPr id="49" name="Isosceles Triangle 48">
            <a:hlinkClick r:id="" action="ppaction://noaction" highlightClick="1"/>
          </p:cNvPr>
          <p:cNvSpPr/>
          <p:nvPr/>
        </p:nvSpPr>
        <p:spPr>
          <a:xfrm>
            <a:off x="246089" y="0"/>
            <a:ext cx="1049311" cy="1036777"/>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smtClean="0">
                <a:solidFill>
                  <a:srgbClr val="FFFF00"/>
                </a:solidFill>
                <a:latin typeface="Comic Sans MS" pitchFamily="66" charset="0"/>
              </a:rPr>
              <a:t>1</a:t>
            </a:r>
            <a:endParaRPr lang="en-US" sz="5400" b="1" dirty="0">
              <a:solidFill>
                <a:srgbClr val="FFFF00"/>
              </a:solidFill>
              <a:latin typeface="Comic Sans MS" pitchFamily="66" charset="0"/>
            </a:endParaRPr>
          </a:p>
        </p:txBody>
      </p:sp>
      <p:sp>
        <p:nvSpPr>
          <p:cNvPr id="50" name="Rectangle 49"/>
          <p:cNvSpPr/>
          <p:nvPr/>
        </p:nvSpPr>
        <p:spPr>
          <a:xfrm>
            <a:off x="5181600" y="1143000"/>
            <a:ext cx="3733800" cy="3429000"/>
          </a:xfrm>
          <a:prstGeom prst="rect">
            <a:avLst/>
          </a:prstGeom>
          <a:solidFill>
            <a:srgbClr val="FF3399"/>
          </a:solidFill>
          <a:ln>
            <a:solidFill>
              <a:schemeClr val="tx1"/>
            </a:solidFill>
          </a:ln>
          <a:scene3d>
            <a:camera prst="isometricOffAxis2Lef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tx1"/>
                </a:solidFill>
              </a:rPr>
              <a:t>5. Provide "learning guidance“</a:t>
            </a:r>
          </a:p>
          <a:p>
            <a:pPr algn="ctr"/>
            <a:endParaRPr lang="en-US" sz="3200" dirty="0" smtClean="0">
              <a:solidFill>
                <a:schemeClr val="tx1"/>
              </a:solidFill>
            </a:endParaRPr>
          </a:p>
          <a:p>
            <a:pPr algn="ctr"/>
            <a:r>
              <a:rPr lang="en-US" sz="2000" dirty="0" smtClean="0">
                <a:solidFill>
                  <a:schemeClr val="tx1"/>
                </a:solidFill>
              </a:rPr>
              <a:t>The circles appear to coax the learners to continue to try to click the planets to find the math buddies </a:t>
            </a:r>
            <a:endParaRPr lang="en-US" sz="2000" dirty="0">
              <a:solidFill>
                <a:schemeClr val="tx1"/>
              </a:solidFill>
            </a:endParaRPr>
          </a:p>
        </p:txBody>
      </p:sp>
      <p:pic>
        <p:nvPicPr>
          <p:cNvPr id="51" name="Recorded Sound">
            <a:hlinkClick r:id="" action="ppaction://media"/>
          </p:cNvPr>
          <p:cNvPicPr>
            <a:picLocks noRot="1" noChangeAspect="1"/>
          </p:cNvPicPr>
          <p:nvPr>
            <a:wavAudioFile r:embed="rId1" name="Recorded Sound"/>
          </p:nvPr>
        </p:nvPicPr>
        <p:blipFill>
          <a:blip r:embed="rId25"/>
          <a:stretch>
            <a:fillRect/>
          </a:stretch>
        </p:blipFill>
        <p:spPr>
          <a:xfrm>
            <a:off x="4449763" y="3306763"/>
            <a:ext cx="244475" cy="244475"/>
          </a:xfrm>
          <a:prstGeom prst="rect">
            <a:avLst/>
          </a:prstGeom>
        </p:spPr>
      </p:pic>
    </p:spTree>
  </p:cSld>
  <p:clrMapOvr>
    <a:masterClrMapping/>
  </p:clrMapOvr>
  <p:transition advClick="0" advTm="1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6"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80">
                                          <p:stCondLst>
                                            <p:cond delay="0"/>
                                          </p:stCondLst>
                                        </p:cTn>
                                        <p:tgtEl>
                                          <p:spTgt spid="15"/>
                                        </p:tgtEl>
                                      </p:cBhvr>
                                    </p:animEffect>
                                    <p:anim calcmode="lin" valueType="num">
                                      <p:cBhvr>
                                        <p:cTn id="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gtEl>
                                      </p:cBhvr>
                                      <p:to x="100000" y="60000"/>
                                    </p:animScale>
                                    <p:animScale>
                                      <p:cBhvr>
                                        <p:cTn id="14" dur="166" decel="50000">
                                          <p:stCondLst>
                                            <p:cond delay="676"/>
                                          </p:stCondLst>
                                        </p:cTn>
                                        <p:tgtEl>
                                          <p:spTgt spid="15"/>
                                        </p:tgtEl>
                                      </p:cBhvr>
                                      <p:to x="100000" y="100000"/>
                                    </p:animScale>
                                    <p:animScale>
                                      <p:cBhvr>
                                        <p:cTn id="15" dur="26">
                                          <p:stCondLst>
                                            <p:cond delay="1312"/>
                                          </p:stCondLst>
                                        </p:cTn>
                                        <p:tgtEl>
                                          <p:spTgt spid="15"/>
                                        </p:tgtEl>
                                      </p:cBhvr>
                                      <p:to x="100000" y="80000"/>
                                    </p:animScale>
                                    <p:animScale>
                                      <p:cBhvr>
                                        <p:cTn id="16" dur="166" decel="50000">
                                          <p:stCondLst>
                                            <p:cond delay="1338"/>
                                          </p:stCondLst>
                                        </p:cTn>
                                        <p:tgtEl>
                                          <p:spTgt spid="15"/>
                                        </p:tgtEl>
                                      </p:cBhvr>
                                      <p:to x="100000" y="100000"/>
                                    </p:animScale>
                                    <p:animScale>
                                      <p:cBhvr>
                                        <p:cTn id="17" dur="26">
                                          <p:stCondLst>
                                            <p:cond delay="1642"/>
                                          </p:stCondLst>
                                        </p:cTn>
                                        <p:tgtEl>
                                          <p:spTgt spid="15"/>
                                        </p:tgtEl>
                                      </p:cBhvr>
                                      <p:to x="100000" y="90000"/>
                                    </p:animScale>
                                    <p:animScale>
                                      <p:cBhvr>
                                        <p:cTn id="18" dur="166" decel="50000">
                                          <p:stCondLst>
                                            <p:cond delay="1668"/>
                                          </p:stCondLst>
                                        </p:cTn>
                                        <p:tgtEl>
                                          <p:spTgt spid="15"/>
                                        </p:tgtEl>
                                      </p:cBhvr>
                                      <p:to x="100000" y="100000"/>
                                    </p:animScale>
                                    <p:animScale>
                                      <p:cBhvr>
                                        <p:cTn id="19" dur="26">
                                          <p:stCondLst>
                                            <p:cond delay="1808"/>
                                          </p:stCondLst>
                                        </p:cTn>
                                        <p:tgtEl>
                                          <p:spTgt spid="15"/>
                                        </p:tgtEl>
                                      </p:cBhvr>
                                      <p:to x="100000" y="95000"/>
                                    </p:animScale>
                                    <p:animScale>
                                      <p:cBhvr>
                                        <p:cTn id="20" dur="166" decel="50000">
                                          <p:stCondLst>
                                            <p:cond delay="1834"/>
                                          </p:stCondLst>
                                        </p:cTn>
                                        <p:tgtEl>
                                          <p:spTgt spid="15"/>
                                        </p:tgtEl>
                                      </p:cBhvr>
                                      <p:to x="100000" y="100000"/>
                                    </p:animScale>
                                  </p:childTnLst>
                                </p:cTn>
                              </p:par>
                            </p:childTnLst>
                          </p:cTn>
                        </p:par>
                        <p:par>
                          <p:cTn id="21" fill="hold">
                            <p:stCondLst>
                              <p:cond delay="2500"/>
                            </p:stCondLst>
                            <p:childTnLst>
                              <p:par>
                                <p:cTn id="22" presetID="1" presetClass="mediacall" presetSubtype="0" fill="hold" nodeType="afterEffect">
                                  <p:stCondLst>
                                    <p:cond delay="0"/>
                                  </p:stCondLst>
                                  <p:childTnLst>
                                    <p:cmd type="call" cmd="playFrom(0.0)">
                                      <p:cBhvr>
                                        <p:cTn id="23" dur="1" fill="hold"/>
                                        <p:tgtEl>
                                          <p:spTgt spid="51"/>
                                        </p:tgtEl>
                                      </p:cBhvr>
                                    </p:cmd>
                                  </p:childTnLst>
                                </p:cTn>
                              </p:par>
                              <p:par>
                                <p:cTn id="24" presetID="26" presetClass="entr" presetSubtype="0" fill="hold" grpId="0" nodeType="withEffect">
                                  <p:stCondLst>
                                    <p:cond delay="600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80">
                                          <p:stCondLst>
                                            <p:cond delay="0"/>
                                          </p:stCondLst>
                                        </p:cTn>
                                        <p:tgtEl>
                                          <p:spTgt spid="16"/>
                                        </p:tgtEl>
                                      </p:cBhvr>
                                    </p:animEffect>
                                    <p:anim calcmode="lin" valueType="num">
                                      <p:cBhvr>
                                        <p:cTn id="27"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32" dur="26">
                                          <p:stCondLst>
                                            <p:cond delay="650"/>
                                          </p:stCondLst>
                                        </p:cTn>
                                        <p:tgtEl>
                                          <p:spTgt spid="16"/>
                                        </p:tgtEl>
                                      </p:cBhvr>
                                      <p:to x="100000" y="60000"/>
                                    </p:animScale>
                                    <p:animScale>
                                      <p:cBhvr>
                                        <p:cTn id="33" dur="166" decel="50000">
                                          <p:stCondLst>
                                            <p:cond delay="676"/>
                                          </p:stCondLst>
                                        </p:cTn>
                                        <p:tgtEl>
                                          <p:spTgt spid="16"/>
                                        </p:tgtEl>
                                      </p:cBhvr>
                                      <p:to x="100000" y="100000"/>
                                    </p:animScale>
                                    <p:animScale>
                                      <p:cBhvr>
                                        <p:cTn id="34" dur="26">
                                          <p:stCondLst>
                                            <p:cond delay="1312"/>
                                          </p:stCondLst>
                                        </p:cTn>
                                        <p:tgtEl>
                                          <p:spTgt spid="16"/>
                                        </p:tgtEl>
                                      </p:cBhvr>
                                      <p:to x="100000" y="80000"/>
                                    </p:animScale>
                                    <p:animScale>
                                      <p:cBhvr>
                                        <p:cTn id="35" dur="166" decel="50000">
                                          <p:stCondLst>
                                            <p:cond delay="1338"/>
                                          </p:stCondLst>
                                        </p:cTn>
                                        <p:tgtEl>
                                          <p:spTgt spid="16"/>
                                        </p:tgtEl>
                                      </p:cBhvr>
                                      <p:to x="100000" y="100000"/>
                                    </p:animScale>
                                    <p:animScale>
                                      <p:cBhvr>
                                        <p:cTn id="36" dur="26">
                                          <p:stCondLst>
                                            <p:cond delay="1642"/>
                                          </p:stCondLst>
                                        </p:cTn>
                                        <p:tgtEl>
                                          <p:spTgt spid="16"/>
                                        </p:tgtEl>
                                      </p:cBhvr>
                                      <p:to x="100000" y="90000"/>
                                    </p:animScale>
                                    <p:animScale>
                                      <p:cBhvr>
                                        <p:cTn id="37" dur="166" decel="50000">
                                          <p:stCondLst>
                                            <p:cond delay="1668"/>
                                          </p:stCondLst>
                                        </p:cTn>
                                        <p:tgtEl>
                                          <p:spTgt spid="16"/>
                                        </p:tgtEl>
                                      </p:cBhvr>
                                      <p:to x="100000" y="100000"/>
                                    </p:animScale>
                                    <p:animScale>
                                      <p:cBhvr>
                                        <p:cTn id="38" dur="26">
                                          <p:stCondLst>
                                            <p:cond delay="1808"/>
                                          </p:stCondLst>
                                        </p:cTn>
                                        <p:tgtEl>
                                          <p:spTgt spid="16"/>
                                        </p:tgtEl>
                                      </p:cBhvr>
                                      <p:to x="100000" y="95000"/>
                                    </p:animScale>
                                    <p:animScale>
                                      <p:cBhvr>
                                        <p:cTn id="39" dur="166" decel="50000">
                                          <p:stCondLst>
                                            <p:cond delay="1834"/>
                                          </p:stCondLst>
                                        </p:cTn>
                                        <p:tgtEl>
                                          <p:spTgt spid="16"/>
                                        </p:tgtEl>
                                      </p:cBhvr>
                                      <p:to x="100000" y="100000"/>
                                    </p:animScale>
                                  </p:childTnLst>
                                </p:cTn>
                              </p:par>
                              <p:par>
                                <p:cTn id="40" presetID="26" presetClass="entr" presetSubtype="0" fill="hold" grpId="0" nodeType="withEffect">
                                  <p:stCondLst>
                                    <p:cond delay="850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80">
                                          <p:stCondLst>
                                            <p:cond delay="0"/>
                                          </p:stCondLst>
                                        </p:cTn>
                                        <p:tgtEl>
                                          <p:spTgt spid="17"/>
                                        </p:tgtEl>
                                      </p:cBhvr>
                                    </p:animEffect>
                                    <p:anim calcmode="lin" valueType="num">
                                      <p:cBhvr>
                                        <p:cTn id="43"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48" dur="26">
                                          <p:stCondLst>
                                            <p:cond delay="650"/>
                                          </p:stCondLst>
                                        </p:cTn>
                                        <p:tgtEl>
                                          <p:spTgt spid="17"/>
                                        </p:tgtEl>
                                      </p:cBhvr>
                                      <p:to x="100000" y="60000"/>
                                    </p:animScale>
                                    <p:animScale>
                                      <p:cBhvr>
                                        <p:cTn id="49" dur="166" decel="50000">
                                          <p:stCondLst>
                                            <p:cond delay="676"/>
                                          </p:stCondLst>
                                        </p:cTn>
                                        <p:tgtEl>
                                          <p:spTgt spid="17"/>
                                        </p:tgtEl>
                                      </p:cBhvr>
                                      <p:to x="100000" y="100000"/>
                                    </p:animScale>
                                    <p:animScale>
                                      <p:cBhvr>
                                        <p:cTn id="50" dur="26">
                                          <p:stCondLst>
                                            <p:cond delay="1312"/>
                                          </p:stCondLst>
                                        </p:cTn>
                                        <p:tgtEl>
                                          <p:spTgt spid="17"/>
                                        </p:tgtEl>
                                      </p:cBhvr>
                                      <p:to x="100000" y="80000"/>
                                    </p:animScale>
                                    <p:animScale>
                                      <p:cBhvr>
                                        <p:cTn id="51" dur="166" decel="50000">
                                          <p:stCondLst>
                                            <p:cond delay="1338"/>
                                          </p:stCondLst>
                                        </p:cTn>
                                        <p:tgtEl>
                                          <p:spTgt spid="17"/>
                                        </p:tgtEl>
                                      </p:cBhvr>
                                      <p:to x="100000" y="100000"/>
                                    </p:animScale>
                                    <p:animScale>
                                      <p:cBhvr>
                                        <p:cTn id="52" dur="26">
                                          <p:stCondLst>
                                            <p:cond delay="1642"/>
                                          </p:stCondLst>
                                        </p:cTn>
                                        <p:tgtEl>
                                          <p:spTgt spid="17"/>
                                        </p:tgtEl>
                                      </p:cBhvr>
                                      <p:to x="100000" y="90000"/>
                                    </p:animScale>
                                    <p:animScale>
                                      <p:cBhvr>
                                        <p:cTn id="53" dur="166" decel="50000">
                                          <p:stCondLst>
                                            <p:cond delay="1668"/>
                                          </p:stCondLst>
                                        </p:cTn>
                                        <p:tgtEl>
                                          <p:spTgt spid="17"/>
                                        </p:tgtEl>
                                      </p:cBhvr>
                                      <p:to x="100000" y="100000"/>
                                    </p:animScale>
                                    <p:animScale>
                                      <p:cBhvr>
                                        <p:cTn id="54" dur="26">
                                          <p:stCondLst>
                                            <p:cond delay="1808"/>
                                          </p:stCondLst>
                                        </p:cTn>
                                        <p:tgtEl>
                                          <p:spTgt spid="17"/>
                                        </p:tgtEl>
                                      </p:cBhvr>
                                      <p:to x="100000" y="95000"/>
                                    </p:animScale>
                                    <p:animScale>
                                      <p:cBhvr>
                                        <p:cTn id="55"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p:cMediaNode vol="90000" showWhenStopped="0">
                <p:cTn id="56" fill="hold" display="0">
                  <p:stCondLst>
                    <p:cond delay="indefinite"/>
                  </p:stCondLst>
                  <p:endCondLst>
                    <p:cond evt="onPrev" delay="0">
                      <p:tgtEl>
                        <p:sldTgt/>
                      </p:tgtEl>
                    </p:cond>
                    <p:cond evt="onStopAudio" delay="0">
                      <p:tgtEl>
                        <p:sldTgt/>
                      </p:tgtEl>
                    </p:cond>
                  </p:endCondLst>
                </p:cTn>
                <p:tgtEl>
                  <p:spTgt spid="51"/>
                </p:tgtEl>
              </p:cMediaNode>
            </p:audio>
          </p:childTnLst>
        </p:cTn>
      </p:par>
    </p:tnLst>
    <p:bldLst>
      <p:bldP spid="15" grpId="0" animBg="1"/>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white screen.JPG">
            <a:hlinkClick r:id="" action="ppaction://noaction" highlightClick="1"/>
          </p:cNvPr>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4114800" cy="1143000"/>
          </a:xfrm>
        </p:spPr>
        <p:txBody>
          <a:bodyPr>
            <a:normAutofit/>
          </a:bodyPr>
          <a:lstStyle/>
          <a:p>
            <a:r>
              <a:rPr lang="en-US" sz="4800" b="1" dirty="0" smtClean="0">
                <a:latin typeface="Comic Sans MS" pitchFamily="66" charset="0"/>
              </a:rPr>
              <a:t>Match</a:t>
            </a:r>
            <a:endParaRPr lang="en-US" sz="4800" b="1" dirty="0">
              <a:latin typeface="Comic Sans MS" pitchFamily="66" charset="0"/>
            </a:endParaRPr>
          </a:p>
        </p:txBody>
      </p:sp>
      <p:pic>
        <p:nvPicPr>
          <p:cNvPr id="5" name="Content Placeholder 4" descr="IMG_9006.JPG"/>
          <p:cNvPicPr>
            <a:picLocks noGrp="1" noChangeAspect="1"/>
          </p:cNvPicPr>
          <p:nvPr>
            <p:ph idx="1"/>
          </p:nvPr>
        </p:nvPicPr>
        <p:blipFill>
          <a:blip r:embed="rId4" cstate="print"/>
          <a:stretch>
            <a:fillRect/>
          </a:stretch>
        </p:blipFill>
        <p:spPr>
          <a:xfrm>
            <a:off x="2608769" y="1752600"/>
            <a:ext cx="1963231" cy="2503476"/>
          </a:xfrm>
          <a:effectLst/>
        </p:spPr>
      </p:pic>
      <p:pic>
        <p:nvPicPr>
          <p:cNvPr id="8" name="Picture 7" descr="IMG_8880.JPG">
            <a:hlinkClick r:id="" action="ppaction://noaction" highlightClick="1"/>
          </p:cNvPr>
          <p:cNvPicPr>
            <a:picLocks noChangeAspect="1"/>
          </p:cNvPicPr>
          <p:nvPr/>
        </p:nvPicPr>
        <p:blipFill>
          <a:blip r:embed="rId5" cstate="print"/>
          <a:stretch>
            <a:fillRect/>
          </a:stretch>
        </p:blipFill>
        <p:spPr>
          <a:xfrm>
            <a:off x="6942772" y="4732338"/>
            <a:ext cx="1300632" cy="1905000"/>
          </a:xfrm>
          <a:prstGeom prst="rect">
            <a:avLst/>
          </a:prstGeom>
        </p:spPr>
      </p:pic>
      <p:pic>
        <p:nvPicPr>
          <p:cNvPr id="9" name="Picture 8" descr="IMG_8866.JPG">
            <a:hlinkClick r:id="" action="ppaction://noaction" highlightClick="1">
              <a:snd r:embed="rId6" name="9b"/>
            </a:hlinkClick>
          </p:cNvPr>
          <p:cNvPicPr>
            <a:picLocks noChangeAspect="1"/>
          </p:cNvPicPr>
          <p:nvPr/>
        </p:nvPicPr>
        <p:blipFill>
          <a:blip r:embed="rId7" cstate="print"/>
          <a:stretch>
            <a:fillRect/>
          </a:stretch>
        </p:blipFill>
        <p:spPr>
          <a:xfrm>
            <a:off x="6770111" y="2577280"/>
            <a:ext cx="1473293" cy="2032820"/>
          </a:xfrm>
          <a:prstGeom prst="rect">
            <a:avLst/>
          </a:prstGeom>
        </p:spPr>
      </p:pic>
      <p:pic>
        <p:nvPicPr>
          <p:cNvPr id="6" name="Picture 5" descr="IMG_9007-3.JPG">
            <a:hlinkClick r:id="" action="ppaction://noaction" highlightClick="1"/>
          </p:cNvPr>
          <p:cNvPicPr>
            <a:picLocks noChangeAspect="1"/>
          </p:cNvPicPr>
          <p:nvPr/>
        </p:nvPicPr>
        <p:blipFill>
          <a:blip r:embed="rId8" cstate="print"/>
          <a:stretch>
            <a:fillRect/>
          </a:stretch>
        </p:blipFill>
        <p:spPr>
          <a:xfrm>
            <a:off x="6942772" y="545307"/>
            <a:ext cx="1208837" cy="1744662"/>
          </a:xfrm>
          <a:prstGeom prst="rect">
            <a:avLst/>
          </a:prstGeom>
        </p:spPr>
      </p:pic>
      <p:pic>
        <p:nvPicPr>
          <p:cNvPr id="10" name="Picture 9" descr="elec1-1.gif"/>
          <p:cNvPicPr>
            <a:picLocks noChangeAspect="1"/>
          </p:cNvPicPr>
          <p:nvPr/>
        </p:nvPicPr>
        <p:blipFill>
          <a:blip r:embed="rId9"/>
          <a:stretch>
            <a:fillRect/>
          </a:stretch>
        </p:blipFill>
        <p:spPr>
          <a:xfrm>
            <a:off x="914400" y="1303338"/>
            <a:ext cx="3368040" cy="228600"/>
          </a:xfrm>
          <a:prstGeom prst="rect">
            <a:avLst/>
          </a:prstGeom>
        </p:spPr>
      </p:pic>
      <p:pic>
        <p:nvPicPr>
          <p:cNvPr id="11" name="Picture 10" descr="elec1-1.gif"/>
          <p:cNvPicPr>
            <a:picLocks noChangeAspect="1"/>
          </p:cNvPicPr>
          <p:nvPr/>
        </p:nvPicPr>
        <p:blipFill>
          <a:blip r:embed="rId9"/>
          <a:stretch>
            <a:fillRect/>
          </a:stretch>
        </p:blipFill>
        <p:spPr>
          <a:xfrm>
            <a:off x="914400" y="160338"/>
            <a:ext cx="3368040" cy="228600"/>
          </a:xfrm>
          <a:prstGeom prst="rect">
            <a:avLst/>
          </a:prstGeom>
        </p:spPr>
      </p:pic>
      <p:pic>
        <p:nvPicPr>
          <p:cNvPr id="12" name="Picture 11" descr="elec1-5.gif"/>
          <p:cNvPicPr>
            <a:picLocks noChangeAspect="1"/>
          </p:cNvPicPr>
          <p:nvPr/>
        </p:nvPicPr>
        <p:blipFill>
          <a:blip r:embed="rId10"/>
          <a:stretch>
            <a:fillRect/>
          </a:stretch>
        </p:blipFill>
        <p:spPr>
          <a:xfrm>
            <a:off x="4572000" y="160338"/>
            <a:ext cx="998220" cy="6368282"/>
          </a:xfrm>
          <a:prstGeom prst="rect">
            <a:avLst/>
          </a:prstGeom>
        </p:spPr>
      </p:pic>
      <p:pic>
        <p:nvPicPr>
          <p:cNvPr id="13" name="Picture 12" descr="elec1-1.gif"/>
          <p:cNvPicPr>
            <a:picLocks noChangeAspect="1"/>
          </p:cNvPicPr>
          <p:nvPr/>
        </p:nvPicPr>
        <p:blipFill>
          <a:blip r:embed="rId9"/>
          <a:stretch>
            <a:fillRect/>
          </a:stretch>
        </p:blipFill>
        <p:spPr>
          <a:xfrm rot="5400000" flipV="1">
            <a:off x="407520" y="667218"/>
            <a:ext cx="1257300" cy="243540"/>
          </a:xfrm>
          <a:prstGeom prst="rect">
            <a:avLst/>
          </a:prstGeom>
        </p:spPr>
      </p:pic>
      <p:pic>
        <p:nvPicPr>
          <p:cNvPr id="14" name="Picture 13" descr="elec1-1.gif"/>
          <p:cNvPicPr>
            <a:picLocks noChangeAspect="1"/>
          </p:cNvPicPr>
          <p:nvPr/>
        </p:nvPicPr>
        <p:blipFill>
          <a:blip r:embed="rId9"/>
          <a:stretch>
            <a:fillRect/>
          </a:stretch>
        </p:blipFill>
        <p:spPr>
          <a:xfrm rot="5400000" flipV="1">
            <a:off x="3532020" y="781518"/>
            <a:ext cx="1257300" cy="243540"/>
          </a:xfrm>
          <a:prstGeom prst="rect">
            <a:avLst/>
          </a:prstGeom>
        </p:spPr>
      </p:pic>
      <p:pic>
        <p:nvPicPr>
          <p:cNvPr id="20" name="Picture 19" descr="yellowlight.gif">
            <a:hlinkClick r:id="" action="ppaction://hlinkshowjump?jump=nextslide" highlightClick="1"/>
          </p:cNvPr>
          <p:cNvPicPr>
            <a:picLocks noChangeAspect="1"/>
          </p:cNvPicPr>
          <p:nvPr/>
        </p:nvPicPr>
        <p:blipFill>
          <a:blip r:embed="rId11"/>
          <a:stretch>
            <a:fillRect/>
          </a:stretch>
        </p:blipFill>
        <p:spPr>
          <a:xfrm>
            <a:off x="6324600" y="2324100"/>
            <a:ext cx="2286000" cy="2286000"/>
          </a:xfrm>
          <a:prstGeom prst="rect">
            <a:avLst/>
          </a:prstGeom>
        </p:spPr>
      </p:pic>
      <p:sp>
        <p:nvSpPr>
          <p:cNvPr id="16" name="Rectangle 15"/>
          <p:cNvSpPr/>
          <p:nvPr/>
        </p:nvSpPr>
        <p:spPr>
          <a:xfrm>
            <a:off x="533400" y="4495800"/>
            <a:ext cx="5562600" cy="2133600"/>
          </a:xfrm>
          <a:prstGeom prst="rect">
            <a:avLst/>
          </a:prstGeom>
          <a:solidFill>
            <a:srgbClr val="FF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tx1"/>
                </a:solidFill>
              </a:rPr>
              <a:t>6. Elicit performance (practice)</a:t>
            </a:r>
          </a:p>
          <a:p>
            <a:pPr algn="ctr"/>
            <a:r>
              <a:rPr lang="en-US" sz="3600" b="1" dirty="0" smtClean="0">
                <a:solidFill>
                  <a:schemeClr val="tx1"/>
                </a:solidFill>
              </a:rPr>
              <a:t> </a:t>
            </a:r>
            <a:r>
              <a:rPr lang="en-US" sz="2400" dirty="0" smtClean="0">
                <a:solidFill>
                  <a:schemeClr val="tx1"/>
                </a:solidFill>
              </a:rPr>
              <a:t>Match game encourages fluency and builds processing speed.</a:t>
            </a:r>
            <a:endParaRPr lang="en-US" sz="2400" dirty="0">
              <a:solidFill>
                <a:schemeClr val="tx1"/>
              </a:solidFill>
            </a:endParaRPr>
          </a:p>
        </p:txBody>
      </p:sp>
      <p:pic>
        <p:nvPicPr>
          <p:cNvPr id="17" name="Recorded Sound">
            <a:hlinkClick r:id="" action="ppaction://media"/>
          </p:cNvPr>
          <p:cNvPicPr>
            <a:picLocks noRot="1" noChangeAspect="1"/>
          </p:cNvPicPr>
          <p:nvPr>
            <a:wavAudioFile r:embed="rId1" name="Recorded Sound"/>
          </p:nvPr>
        </p:nvPicPr>
        <p:blipFill>
          <a:blip r:embed="rId12"/>
          <a:stretch>
            <a:fillRect/>
          </a:stretch>
        </p:blipFill>
        <p:spPr>
          <a:xfrm>
            <a:off x="4449763" y="3306763"/>
            <a:ext cx="244475" cy="244475"/>
          </a:xfrm>
          <a:prstGeom prst="rect">
            <a:avLst/>
          </a:prstGeom>
        </p:spPr>
      </p:pic>
    </p:spTree>
  </p:cSld>
  <p:clrMapOvr>
    <a:masterClrMapping/>
  </p:clrMapOvr>
  <p:transition advClick="0" advTm="1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90000" showWhenStopped="0">
                <p:cTn id="7" fill="hold" display="0">
                  <p:stCondLst>
                    <p:cond delay="indefinite"/>
                  </p:stCondLst>
                  <p:endCondLst>
                    <p:cond evt="onPrev" delay="0">
                      <p:tgtEl>
                        <p:sldTgt/>
                      </p:tgtEl>
                    </p:cond>
                    <p:cond evt="onStopAudio" delay="0">
                      <p:tgtEl>
                        <p:sldTgt/>
                      </p:tgtEl>
                    </p:cond>
                  </p:endCondLst>
                </p:cTn>
                <p:tgtEl>
                  <p:spTgt spid="1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white screen.JPG">
            <a:hlinkClick r:id="" action="ppaction://noaction" highlightClick="1"/>
          </p:cNvPr>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solidFill>
            <a:srgbClr val="FF0000"/>
          </a:solidFill>
        </p:spPr>
        <p:txBody>
          <a:bodyPr>
            <a:noAutofit/>
          </a:bodyPr>
          <a:lstStyle/>
          <a:p>
            <a:r>
              <a:rPr lang="en-US" sz="7200" b="1" dirty="0" smtClean="0">
                <a:solidFill>
                  <a:schemeClr val="bg1"/>
                </a:solidFill>
                <a:latin typeface="Comic Sans MS" pitchFamily="66" charset="0"/>
              </a:rPr>
              <a:t>Good Job!!!</a:t>
            </a:r>
            <a:endParaRPr lang="en-US" sz="7200" b="1" dirty="0">
              <a:solidFill>
                <a:schemeClr val="bg1"/>
              </a:solidFill>
              <a:latin typeface="Comic Sans MS" pitchFamily="66" charset="0"/>
            </a:endParaRPr>
          </a:p>
        </p:txBody>
      </p:sp>
      <p:sp>
        <p:nvSpPr>
          <p:cNvPr id="3" name="Content Placeholder 2"/>
          <p:cNvSpPr>
            <a:spLocks noGrp="1"/>
          </p:cNvSpPr>
          <p:nvPr>
            <p:ph idx="1"/>
          </p:nvPr>
        </p:nvSpPr>
        <p:spPr>
          <a:xfrm>
            <a:off x="457200" y="1600201"/>
            <a:ext cx="4724400" cy="838200"/>
          </a:xfrm>
        </p:spPr>
        <p:txBody>
          <a:bodyPr>
            <a:normAutofit/>
          </a:bodyPr>
          <a:lstStyle/>
          <a:p>
            <a:pPr>
              <a:buNone/>
            </a:pPr>
            <a:r>
              <a:rPr lang="en-US" sz="4000" b="1" dirty="0" smtClean="0">
                <a:latin typeface="Comic Sans MS" pitchFamily="66" charset="0"/>
              </a:rPr>
              <a:t>Collect your prize!</a:t>
            </a:r>
            <a:endParaRPr lang="en-US" sz="4000" b="1" dirty="0">
              <a:latin typeface="Comic Sans MS" pitchFamily="66" charset="0"/>
            </a:endParaRPr>
          </a:p>
        </p:txBody>
      </p:sp>
      <p:pic>
        <p:nvPicPr>
          <p:cNvPr id="1026" name="Picture 2" descr="C:\Users\Angela Rupert\AppData\Local\Microsoft\Windows\Temporary Internet Files\Content.IE5\OVDWFZT4\MPj04228320000[1].jpg">
            <a:hlinkClick r:id="" action="ppaction://hlinkshowjump?jump=nextslide" highlightClick="1">
              <a:snd r:embed="rId4" name="applause.wav"/>
            </a:hlinkClick>
          </p:cNvPr>
          <p:cNvPicPr>
            <a:picLocks noChangeAspect="1" noChangeArrowheads="1"/>
          </p:cNvPicPr>
          <p:nvPr/>
        </p:nvPicPr>
        <p:blipFill>
          <a:blip r:embed="rId5" cstate="print"/>
          <a:srcRect/>
          <a:stretch>
            <a:fillRect/>
          </a:stretch>
        </p:blipFill>
        <p:spPr bwMode="auto">
          <a:xfrm>
            <a:off x="3048000" y="2438400"/>
            <a:ext cx="1778198" cy="3014693"/>
          </a:xfrm>
          <a:prstGeom prst="rect">
            <a:avLst/>
          </a:prstGeom>
          <a:noFill/>
        </p:spPr>
      </p:pic>
      <p:sp>
        <p:nvSpPr>
          <p:cNvPr id="5" name="Left Arrow 4">
            <a:hlinkClick r:id="" action="ppaction://hlinkshowjump?jump=nextslide" highlightClick="1">
              <a:snd r:embed="rId4" name="applause.wav"/>
            </a:hlinkClick>
          </p:cNvPr>
          <p:cNvSpPr/>
          <p:nvPr/>
        </p:nvSpPr>
        <p:spPr>
          <a:xfrm>
            <a:off x="4826199" y="2571750"/>
            <a:ext cx="3860602" cy="1714500"/>
          </a:xfrm>
          <a:prstGeom prst="leftArrow">
            <a:avLst/>
          </a:prstGeom>
          <a:solidFill>
            <a:srgbClr val="FFFF00"/>
          </a:solidFill>
          <a:ln>
            <a:solidFill>
              <a:srgbClr val="FA1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latin typeface="Comic Sans MS" pitchFamily="66" charset="0"/>
              </a:rPr>
              <a:t>Click Here!</a:t>
            </a:r>
            <a:endParaRPr lang="en-US" sz="4400" b="1" dirty="0">
              <a:solidFill>
                <a:srgbClr val="FF0000"/>
              </a:solidFill>
              <a:latin typeface="Comic Sans MS" pitchFamily="66" charset="0"/>
            </a:endParaRPr>
          </a:p>
        </p:txBody>
      </p:sp>
      <p:pic>
        <p:nvPicPr>
          <p:cNvPr id="6" name="Picture 2" descr="C:\Users\Angela Rupert\AppData\Local\Microsoft\Windows\Temporary Internet Files\Content.IE5\OVDWFZT4\MPj04228320000[1].jpg">
            <a:hlinkClick r:id="" action="ppaction://hlinkshowjump?jump=nextslide" highlightClick="1">
              <a:snd r:embed="rId4" name="applause.wav"/>
            </a:hlinkClick>
          </p:cNvPr>
          <p:cNvPicPr>
            <a:picLocks noChangeAspect="1" noChangeArrowheads="1"/>
          </p:cNvPicPr>
          <p:nvPr/>
        </p:nvPicPr>
        <p:blipFill>
          <a:blip r:embed="rId5" cstate="print"/>
          <a:srcRect/>
          <a:stretch>
            <a:fillRect/>
          </a:stretch>
        </p:blipFill>
        <p:spPr bwMode="auto">
          <a:xfrm>
            <a:off x="1524000" y="2438400"/>
            <a:ext cx="1778198" cy="3014693"/>
          </a:xfrm>
          <a:prstGeom prst="rect">
            <a:avLst/>
          </a:prstGeom>
          <a:noFill/>
        </p:spPr>
      </p:pic>
      <p:pic>
        <p:nvPicPr>
          <p:cNvPr id="7" name="Picture 2" descr="C:\Users\Angela Rupert\AppData\Local\Microsoft\Windows\Temporary Internet Files\Content.IE5\OVDWFZT4\MPj04228320000[1].jpg">
            <a:hlinkClick r:id="" action="ppaction://hlinkshowjump?jump=nextslide" highlightClick="1">
              <a:snd r:embed="rId4" name="applause.wav"/>
            </a:hlinkClick>
          </p:cNvPr>
          <p:cNvPicPr>
            <a:picLocks noChangeAspect="1" noChangeArrowheads="1"/>
          </p:cNvPicPr>
          <p:nvPr/>
        </p:nvPicPr>
        <p:blipFill>
          <a:blip r:embed="rId5" cstate="print"/>
          <a:srcRect/>
          <a:stretch>
            <a:fillRect/>
          </a:stretch>
        </p:blipFill>
        <p:spPr bwMode="auto">
          <a:xfrm>
            <a:off x="0" y="2438400"/>
            <a:ext cx="1778198" cy="3014693"/>
          </a:xfrm>
          <a:prstGeom prst="rect">
            <a:avLst/>
          </a:prstGeom>
          <a:noFill/>
        </p:spPr>
      </p:pic>
      <p:sp>
        <p:nvSpPr>
          <p:cNvPr id="9" name="Title 13">
            <a:hlinkClick r:id="" action="ppaction://noaction" highlightClick="1"/>
          </p:cNvPr>
          <p:cNvSpPr txBox="1">
            <a:spLocks/>
          </p:cNvSpPr>
          <p:nvPr/>
        </p:nvSpPr>
        <p:spPr>
          <a:xfrm>
            <a:off x="395479" y="1415842"/>
            <a:ext cx="5319521" cy="1155908"/>
          </a:xfrm>
          <a:prstGeom prst="rect">
            <a:avLst/>
          </a:prstGeom>
          <a:solidFill>
            <a:schemeClr val="bg1"/>
          </a:solidFill>
          <a:ln w="25400" cap="flat" cmpd="sng" algn="ctr">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002060"/>
                </a:solidFill>
                <a:effectLst/>
                <a:uLnTx/>
                <a:uFillTx/>
                <a:latin typeface="Comic Sans MS" pitchFamily="66" charset="0"/>
                <a:ea typeface="+mn-ea"/>
                <a:cs typeface="+mn-cs"/>
              </a:rPr>
              <a:t>Collect your</a:t>
            </a:r>
            <a:r>
              <a:rPr kumimoji="0" lang="en-US" sz="4400" b="1" i="0" u="none" strike="noStrike" kern="1200" cap="none" spc="0" normalizeH="0" noProof="0" dirty="0" smtClean="0">
                <a:ln>
                  <a:noFill/>
                </a:ln>
                <a:solidFill>
                  <a:srgbClr val="002060"/>
                </a:solidFill>
                <a:effectLst/>
                <a:uLnTx/>
                <a:uFillTx/>
                <a:latin typeface="Comic Sans MS" pitchFamily="66" charset="0"/>
                <a:ea typeface="+mn-ea"/>
                <a:cs typeface="+mn-cs"/>
              </a:rPr>
              <a:t> prize!</a:t>
            </a:r>
            <a:endParaRPr kumimoji="0" lang="en-US" sz="4400" b="1" i="0" u="none" strike="noStrike" kern="1200" cap="none" spc="0" normalizeH="0" baseline="0" noProof="0" dirty="0">
              <a:ln>
                <a:noFill/>
              </a:ln>
              <a:solidFill>
                <a:srgbClr val="002060"/>
              </a:solidFill>
              <a:effectLst/>
              <a:uLnTx/>
              <a:uFillTx/>
              <a:latin typeface="Comic Sans MS" pitchFamily="66" charset="0"/>
              <a:ea typeface="+mn-ea"/>
              <a:cs typeface="+mn-cs"/>
            </a:endParaRPr>
          </a:p>
        </p:txBody>
      </p:sp>
      <p:sp>
        <p:nvSpPr>
          <p:cNvPr id="10" name="Rectangle 9"/>
          <p:cNvSpPr/>
          <p:nvPr/>
        </p:nvSpPr>
        <p:spPr>
          <a:xfrm>
            <a:off x="533400" y="4495800"/>
            <a:ext cx="5562600" cy="2133600"/>
          </a:xfrm>
          <a:prstGeom prst="rect">
            <a:avLst/>
          </a:prstGeom>
          <a:solidFill>
            <a:srgbClr val="FF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rPr>
              <a:t>7</a:t>
            </a:r>
            <a:r>
              <a:rPr lang="en-US" sz="3600" b="1" dirty="0" smtClean="0">
                <a:solidFill>
                  <a:schemeClr val="tx1"/>
                </a:solidFill>
              </a:rPr>
              <a:t>. Provide feedback </a:t>
            </a:r>
            <a:endParaRPr lang="en-US" sz="4800" b="1" dirty="0" smtClean="0">
              <a:solidFill>
                <a:schemeClr val="tx1"/>
              </a:solidFill>
            </a:endParaRPr>
          </a:p>
          <a:p>
            <a:pPr algn="ctr"/>
            <a:r>
              <a:rPr lang="en-US" sz="3600" b="1" dirty="0" smtClean="0">
                <a:solidFill>
                  <a:schemeClr val="tx1"/>
                </a:solidFill>
              </a:rPr>
              <a:t> </a:t>
            </a:r>
            <a:r>
              <a:rPr lang="en-US" sz="2400" dirty="0" smtClean="0">
                <a:solidFill>
                  <a:schemeClr val="tx1"/>
                </a:solidFill>
              </a:rPr>
              <a:t>Every right answer earns a positive reinforcer</a:t>
            </a:r>
            <a:endParaRPr lang="en-US" sz="2400" dirty="0">
              <a:solidFill>
                <a:schemeClr val="tx1"/>
              </a:solidFill>
            </a:endParaRPr>
          </a:p>
        </p:txBody>
      </p:sp>
      <p:pic>
        <p:nvPicPr>
          <p:cNvPr id="11" name="Recorded Sound">
            <a:hlinkClick r:id="" action="ppaction://media"/>
          </p:cNvPr>
          <p:cNvPicPr>
            <a:picLocks noRot="1" noChangeAspect="1"/>
          </p:cNvPicPr>
          <p:nvPr>
            <a:wavAudioFile r:embed="rId1" name="Recorded Sound"/>
          </p:nvPr>
        </p:nvPicPr>
        <p:blipFill>
          <a:blip r:embed="rId6"/>
          <a:stretch>
            <a:fillRect/>
          </a:stretch>
        </p:blipFill>
        <p:spPr>
          <a:xfrm>
            <a:off x="4449763" y="3306763"/>
            <a:ext cx="244475" cy="244475"/>
          </a:xfrm>
          <a:prstGeom prst="rect">
            <a:avLst/>
          </a:prstGeom>
        </p:spPr>
      </p:pic>
    </p:spTree>
  </p:cSld>
  <p:clrMapOvr>
    <a:masterClrMapping/>
  </p:clrMapOvr>
  <p:transition advClick="0"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par>
                                <p:cTn id="7" presetID="35"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2000"/>
                                        <p:tgtEl>
                                          <p:spTgt spid="7"/>
                                        </p:tgtEl>
                                      </p:cBhvr>
                                    </p:animEffect>
                                    <p:anim calcmode="lin" valueType="num">
                                      <p:cBhvr>
                                        <p:cTn id="10" dur="2000" fill="hold"/>
                                        <p:tgtEl>
                                          <p:spTgt spid="7"/>
                                        </p:tgtEl>
                                        <p:attrNameLst>
                                          <p:attrName>style.rotation</p:attrName>
                                        </p:attrNameLst>
                                      </p:cBhvr>
                                      <p:tavLst>
                                        <p:tav tm="0">
                                          <p:val>
                                            <p:fltVal val="720"/>
                                          </p:val>
                                        </p:tav>
                                        <p:tav tm="100000">
                                          <p:val>
                                            <p:fltVal val="0"/>
                                          </p:val>
                                        </p:tav>
                                      </p:tavLst>
                                    </p:anim>
                                    <p:anim calcmode="lin" valueType="num">
                                      <p:cBhvr>
                                        <p:cTn id="11" dur="2000" fill="hold"/>
                                        <p:tgtEl>
                                          <p:spTgt spid="7"/>
                                        </p:tgtEl>
                                        <p:attrNameLst>
                                          <p:attrName>ppt_h</p:attrName>
                                        </p:attrNameLst>
                                      </p:cBhvr>
                                      <p:tavLst>
                                        <p:tav tm="0">
                                          <p:val>
                                            <p:fltVal val="0"/>
                                          </p:val>
                                        </p:tav>
                                        <p:tav tm="100000">
                                          <p:val>
                                            <p:strVal val="#ppt_h"/>
                                          </p:val>
                                        </p:tav>
                                      </p:tavLst>
                                    </p:anim>
                                    <p:anim calcmode="lin" valueType="num">
                                      <p:cBhvr>
                                        <p:cTn id="12" dur="2000" fill="hold"/>
                                        <p:tgtEl>
                                          <p:spTgt spid="7"/>
                                        </p:tgtEl>
                                        <p:attrNameLst>
                                          <p:attrName>ppt_w</p:attrName>
                                        </p:attrNameLst>
                                      </p:cBhvr>
                                      <p:tavLst>
                                        <p:tav tm="0">
                                          <p:val>
                                            <p:fltVal val="0"/>
                                          </p:val>
                                        </p:tav>
                                        <p:tav tm="100000">
                                          <p:val>
                                            <p:strVal val="#ppt_w"/>
                                          </p:val>
                                        </p:tav>
                                      </p:tavLst>
                                    </p:anim>
                                  </p:childTnLst>
                                </p:cTn>
                              </p:par>
                            </p:childTnLst>
                          </p:cTn>
                        </p:par>
                        <p:par>
                          <p:cTn id="13" fill="hold">
                            <p:stCondLst>
                              <p:cond delay="12650"/>
                            </p:stCondLst>
                            <p:childTnLst>
                              <p:par>
                                <p:cTn id="14" presetID="2" presetClass="entr" presetSubtype="2" fill="hold" grpId="0" nodeType="afterEffect">
                                  <p:stCondLst>
                                    <p:cond delay="0"/>
                                  </p:stCondLst>
                                  <p:iterate type="lt">
                                    <p:tmPct val="0"/>
                                  </p:iterate>
                                  <p:childTnLst>
                                    <p:set>
                                      <p:cBhvr>
                                        <p:cTn id="15" dur="1" fill="hold">
                                          <p:stCondLst>
                                            <p:cond delay="0"/>
                                          </p:stCondLst>
                                        </p:cTn>
                                        <p:tgtEl>
                                          <p:spTgt spid="5"/>
                                        </p:tgtEl>
                                        <p:attrNameLst>
                                          <p:attrName>style.visibility</p:attrName>
                                        </p:attrNameLst>
                                      </p:cBhvr>
                                      <p:to>
                                        <p:strVal val="visible"/>
                                      </p:to>
                                    </p:set>
                                    <p:anim calcmode="lin" valueType="num">
                                      <p:cBhvr additive="base">
                                        <p:cTn id="16" dur="2000" fill="hold"/>
                                        <p:tgtEl>
                                          <p:spTgt spid="5"/>
                                        </p:tgtEl>
                                        <p:attrNameLst>
                                          <p:attrName>ppt_x</p:attrName>
                                        </p:attrNameLst>
                                      </p:cBhvr>
                                      <p:tavLst>
                                        <p:tav tm="0">
                                          <p:val>
                                            <p:strVal val="1+#ppt_w/2"/>
                                          </p:val>
                                        </p:tav>
                                        <p:tav tm="100000">
                                          <p:val>
                                            <p:strVal val="#ppt_x"/>
                                          </p:val>
                                        </p:tav>
                                      </p:tavLst>
                                    </p:anim>
                                    <p:anim calcmode="lin" valueType="num">
                                      <p:cBhvr additive="base">
                                        <p:cTn id="17" dur="20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4650"/>
                            </p:stCondLst>
                            <p:childTnLst>
                              <p:par>
                                <p:cTn id="19" presetID="34" presetClass="emph" presetSubtype="0" fill="hold" grpId="1" nodeType="afterEffect">
                                  <p:stCondLst>
                                    <p:cond delay="0"/>
                                  </p:stCondLst>
                                  <p:iterate type="lt">
                                    <p:tmPct val="10000"/>
                                  </p:iterate>
                                  <p:childTnLst>
                                    <p:animMotion origin="layout" path="M 0.0 0.0 L 0.0 -0.07213" pathEditMode="relative" ptsTypes="">
                                      <p:cBhvr>
                                        <p:cTn id="20" dur="250" accel="50000" decel="50000" autoRev="1" fill="hold">
                                          <p:stCondLst>
                                            <p:cond delay="0"/>
                                          </p:stCondLst>
                                        </p:cTn>
                                        <p:tgtEl>
                                          <p:spTgt spid="5"/>
                                        </p:tgtEl>
                                        <p:attrNameLst>
                                          <p:attrName>ppt_x</p:attrName>
                                          <p:attrName>ppt_y</p:attrName>
                                        </p:attrNameLst>
                                      </p:cBhvr>
                                    </p:animMotion>
                                    <p:animRot by="1500000">
                                      <p:cBhvr>
                                        <p:cTn id="21" dur="125" fill="hold">
                                          <p:stCondLst>
                                            <p:cond delay="0"/>
                                          </p:stCondLst>
                                        </p:cTn>
                                        <p:tgtEl>
                                          <p:spTgt spid="5"/>
                                        </p:tgtEl>
                                        <p:attrNameLst>
                                          <p:attrName>r</p:attrName>
                                        </p:attrNameLst>
                                      </p:cBhvr>
                                    </p:animRot>
                                    <p:animRot by="-1500000">
                                      <p:cBhvr>
                                        <p:cTn id="22" dur="125" fill="hold">
                                          <p:stCondLst>
                                            <p:cond delay="125"/>
                                          </p:stCondLst>
                                        </p:cTn>
                                        <p:tgtEl>
                                          <p:spTgt spid="5"/>
                                        </p:tgtEl>
                                        <p:attrNameLst>
                                          <p:attrName>r</p:attrName>
                                        </p:attrNameLst>
                                      </p:cBhvr>
                                    </p:animRot>
                                    <p:animRot by="-1500000">
                                      <p:cBhvr>
                                        <p:cTn id="23" dur="125" fill="hold">
                                          <p:stCondLst>
                                            <p:cond delay="250"/>
                                          </p:stCondLst>
                                        </p:cTn>
                                        <p:tgtEl>
                                          <p:spTgt spid="5"/>
                                        </p:tgtEl>
                                        <p:attrNameLst>
                                          <p:attrName>r</p:attrName>
                                        </p:attrNameLst>
                                      </p:cBhvr>
                                    </p:animRot>
                                    <p:animRot by="1500000">
                                      <p:cBhvr>
                                        <p:cTn id="24" dur="125" fill="hold">
                                          <p:stCondLst>
                                            <p:cond delay="375"/>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vol="95000" showWhenStopped="0">
                <p:cTn id="25" fill="hold" display="0">
                  <p:stCondLst>
                    <p:cond delay="indefinite"/>
                  </p:stCondLst>
                  <p:endCondLst>
                    <p:cond evt="onPrev" delay="0">
                      <p:tgtEl>
                        <p:sldTgt/>
                      </p:tgtEl>
                    </p:cond>
                    <p:cond evt="onStopAudio" delay="0">
                      <p:tgtEl>
                        <p:sldTgt/>
                      </p:tgtEl>
                    </p:cond>
                  </p:endCondLst>
                </p:cTn>
                <p:tgtEl>
                  <p:spTgt spid="11"/>
                </p:tgtEl>
              </p:cMediaNode>
            </p:audio>
          </p:childTnLst>
        </p:cTn>
      </p:par>
    </p:tnLst>
    <p:bldLst>
      <p:bldP spid="5" grpId="0" animBg="1"/>
      <p:bldP spid="5"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439</TotalTime>
  <Words>948</Words>
  <Application>Microsoft Office PowerPoint</Application>
  <PresentationFormat>On-screen Show (4:3)</PresentationFormat>
  <Paragraphs>97</Paragraphs>
  <Slides>13</Slides>
  <Notes>5</Notes>
  <HiddenSlides>0</HiddenSlides>
  <MMClips>16</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Gagne’s 9 events of instructions as illustrated by Math Buddies Video Game</vt:lpstr>
      <vt:lpstr>Math Buddies</vt:lpstr>
      <vt:lpstr>Stage 1: Gain attention</vt:lpstr>
      <vt:lpstr> What are Math Buddies? Game Objective</vt:lpstr>
      <vt:lpstr>=10</vt:lpstr>
      <vt:lpstr>Click each orange sun once and the green planets twice. Count to ten!</vt:lpstr>
      <vt:lpstr>Find the Math Buddies!!!</vt:lpstr>
      <vt:lpstr>Match</vt:lpstr>
      <vt:lpstr>Good Job!!!</vt:lpstr>
      <vt:lpstr>Level 2</vt:lpstr>
      <vt:lpstr>Match</vt:lpstr>
      <vt:lpstr>Credits</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Gagne’s 9 events of instructions as illustrated by Math Buddies Video Game</dc:title>
  <dc:creator>arupert</dc:creator>
  <cp:lastModifiedBy>arupert</cp:lastModifiedBy>
  <cp:revision>66</cp:revision>
  <dcterms:created xsi:type="dcterms:W3CDTF">2009-10-22T17:25:16Z</dcterms:created>
  <dcterms:modified xsi:type="dcterms:W3CDTF">2009-10-29T03:17:08Z</dcterms:modified>
</cp:coreProperties>
</file>